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27"/>
  </p:notesMasterIdLst>
  <p:sldIdLst>
    <p:sldId id="256" r:id="rId2"/>
    <p:sldId id="257" r:id="rId3"/>
    <p:sldId id="258" r:id="rId4"/>
    <p:sldId id="283" r:id="rId5"/>
    <p:sldId id="259" r:id="rId6"/>
    <p:sldId id="276" r:id="rId7"/>
    <p:sldId id="260" r:id="rId8"/>
    <p:sldId id="266" r:id="rId9"/>
    <p:sldId id="267" r:id="rId10"/>
    <p:sldId id="268" r:id="rId11"/>
    <p:sldId id="263" r:id="rId12"/>
    <p:sldId id="284" r:id="rId13"/>
    <p:sldId id="264" r:id="rId14"/>
    <p:sldId id="269" r:id="rId15"/>
    <p:sldId id="285" r:id="rId16"/>
    <p:sldId id="270" r:id="rId17"/>
    <p:sldId id="273" r:id="rId18"/>
    <p:sldId id="274" r:id="rId19"/>
    <p:sldId id="261" r:id="rId20"/>
    <p:sldId id="275" r:id="rId21"/>
    <p:sldId id="277" r:id="rId22"/>
    <p:sldId id="278" r:id="rId23"/>
    <p:sldId id="279" r:id="rId24"/>
    <p:sldId id="280" r:id="rId25"/>
    <p:sldId id="28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60"/>
  </p:normalViewPr>
  <p:slideViewPr>
    <p:cSldViewPr snapToGrid="0">
      <p:cViewPr varScale="1">
        <p:scale>
          <a:sx n="80" d="100"/>
          <a:sy n="80" d="100"/>
        </p:scale>
        <p:origin x="7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3C7365-C2FA-438B-B4F8-4A45A8B0F9B6}" type="datetimeFigureOut">
              <a:rPr lang="en-GB" smtClean="0"/>
              <a:t>25/02/2025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83500B-BDDF-4F9C-956A-DE4EA9B526FA}" type="slidenum">
              <a:rPr lang="en-GB" smtClean="0"/>
              <a:t>‹#›</a:t>
            </a:fld>
            <a:endParaRPr lang="en-GB"/>
          </a:p>
        </p:txBody>
      </p:sp>
    </p:spTree>
    <p:extLst>
      <p:ext uri="{BB962C8B-B14F-4D97-AF65-F5344CB8AC3E}">
        <p14:creationId xmlns:p14="http://schemas.microsoft.com/office/powerpoint/2010/main" val="2965091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483500B-BDDF-4F9C-956A-DE4EA9B526FA}" type="slidenum">
              <a:rPr lang="en-GB" smtClean="0"/>
              <a:t>9</a:t>
            </a:fld>
            <a:endParaRPr lang="en-GB"/>
          </a:p>
        </p:txBody>
      </p:sp>
    </p:spTree>
    <p:extLst>
      <p:ext uri="{BB962C8B-B14F-4D97-AF65-F5344CB8AC3E}">
        <p14:creationId xmlns:p14="http://schemas.microsoft.com/office/powerpoint/2010/main" val="2266876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958C17E-0F60-4ACF-B286-148359F65E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52109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8C17E-0F60-4ACF-B286-148359F65E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641002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8C17E-0F60-4ACF-B286-148359F65E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4044277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1059594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58C17E-0F60-4ACF-B286-148359F65E0D}" type="datetimeFigureOut">
              <a:rPr lang="en-GB" smtClean="0"/>
              <a:t>25/02/2025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078293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58C17E-0F60-4ACF-B286-148359F65E0D}" type="datetimeFigureOut">
              <a:rPr lang="en-GB" smtClean="0"/>
              <a:t>25/02/2025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134645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58C17E-0F60-4ACF-B286-148359F65E0D}" type="datetimeFigureOut">
              <a:rPr lang="en-GB" smtClean="0"/>
              <a:t>25/02/2025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419995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1163049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886933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725633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5595022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9973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58C17E-0F60-4ACF-B286-148359F65E0D}" type="datetimeFigureOut">
              <a:rPr lang="en-GB" smtClean="0"/>
              <a:t>25/02/2025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141954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958C17E-0F60-4ACF-B286-148359F65E0D}" type="datetimeFigureOut">
              <a:rPr lang="en-GB" smtClean="0"/>
              <a:t>25/02/2025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260085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958C17E-0F60-4ACF-B286-148359F65E0D}" type="datetimeFigureOut">
              <a:rPr lang="en-GB" smtClean="0"/>
              <a:t>25/02/2025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32811020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8C17E-0F60-4ACF-B286-148359F65E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1692125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8C17E-0F60-4ACF-B286-148359F65E0D}" type="datetimeFigureOut">
              <a:rPr lang="en-GB" smtClean="0"/>
              <a:t>25/02/2025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1AE5AA-F049-49D1-BFBA-E2D2340A7104}" type="slidenum">
              <a:rPr lang="en-GB" smtClean="0"/>
              <a:t>‹#›</a:t>
            </a:fld>
            <a:endParaRPr lang="en-GB"/>
          </a:p>
        </p:txBody>
      </p:sp>
    </p:spTree>
    <p:extLst>
      <p:ext uri="{BB962C8B-B14F-4D97-AF65-F5344CB8AC3E}">
        <p14:creationId xmlns:p14="http://schemas.microsoft.com/office/powerpoint/2010/main" val="28573415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A958C17E-0F60-4ACF-B286-148359F65E0D}" type="datetimeFigureOut">
              <a:rPr lang="en-GB" smtClean="0"/>
              <a:t>25/02/2025</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D1AE5AA-F049-49D1-BFBA-E2D2340A7104}" type="slidenum">
              <a:rPr lang="en-GB" smtClean="0"/>
              <a:t>‹#›</a:t>
            </a:fld>
            <a:endParaRPr lang="en-GB"/>
          </a:p>
        </p:txBody>
      </p:sp>
    </p:spTree>
    <p:extLst>
      <p:ext uri="{BB962C8B-B14F-4D97-AF65-F5344CB8AC3E}">
        <p14:creationId xmlns:p14="http://schemas.microsoft.com/office/powerpoint/2010/main" val="2102335011"/>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www.icteachers.co.uk/children/children_sats.htm" TargetMode="External"/><Relationship Id="rId2" Type="http://schemas.openxmlformats.org/officeDocument/2006/relationships/hyperlink" Target="http://www.bbc.co.uk/schools/revision/" TargetMode="External"/><Relationship Id="rId1" Type="http://schemas.openxmlformats.org/officeDocument/2006/relationships/slideLayout" Target="../slideLayouts/slideLayout2.xml"/><Relationship Id="rId5" Type="http://schemas.openxmlformats.org/officeDocument/2006/relationships/hyperlink" Target="http://www.compare4kids.co.uk/literacy.php" TargetMode="External"/><Relationship Id="rId4" Type="http://schemas.openxmlformats.org/officeDocument/2006/relationships/hyperlink" Target="https://myminimaths.co.uk/year-6-arithmetic-practice-papers/"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53839" y="101097"/>
            <a:ext cx="8596668" cy="1320800"/>
          </a:xfrm>
        </p:spPr>
        <p:txBody>
          <a:bodyPr>
            <a:normAutofit/>
          </a:bodyPr>
          <a:lstStyle/>
          <a:p>
            <a:pPr algn="ctr"/>
            <a:r>
              <a:rPr lang="en-GB" sz="5400" dirty="0"/>
              <a:t>KS2 SATS 2025</a:t>
            </a:r>
          </a:p>
        </p:txBody>
      </p:sp>
      <p:sp>
        <p:nvSpPr>
          <p:cNvPr id="6" name="Rectangle 3"/>
          <p:cNvSpPr txBox="1">
            <a:spLocks noChangeArrowheads="1"/>
          </p:cNvSpPr>
          <p:nvPr/>
        </p:nvSpPr>
        <p:spPr>
          <a:xfrm>
            <a:off x="1776278" y="4400550"/>
            <a:ext cx="8104187" cy="2356353"/>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ctr"/>
            <a:endParaRPr lang="en-GB" altLang="en-US" sz="2400" b="1" dirty="0">
              <a:latin typeface="Ravie" panose="04040805050809020602" pitchFamily="82" charset="0"/>
            </a:endParaRPr>
          </a:p>
          <a:p>
            <a:pPr algn="ctr"/>
            <a:endParaRPr lang="en-GB" altLang="en-US" sz="3600" b="1" dirty="0">
              <a:latin typeface="Calibri" panose="020F0502020204030204" pitchFamily="34" charset="0"/>
              <a:cs typeface="Calibri" panose="020F0502020204030204" pitchFamily="34" charset="0"/>
            </a:endParaRPr>
          </a:p>
          <a:p>
            <a:pPr marL="0" indent="0" algn="ctr">
              <a:buNone/>
            </a:pPr>
            <a:r>
              <a:rPr lang="en-GB" altLang="en-US" sz="3600" b="1" dirty="0">
                <a:solidFill>
                  <a:schemeClr val="tx1"/>
                </a:solidFill>
                <a:latin typeface="+mj-lt"/>
                <a:cs typeface="Calibri" panose="020F0502020204030204" pitchFamily="34" charset="0"/>
              </a:rPr>
              <a:t>Y6 Information Session</a:t>
            </a:r>
          </a:p>
          <a:p>
            <a:endParaRPr lang="en-GB" altLang="en-US" sz="2400" b="1" dirty="0">
              <a:latin typeface="Ravie" panose="04040805050809020602" pitchFamily="82" charset="0"/>
            </a:endParaRPr>
          </a:p>
        </p:txBody>
      </p:sp>
      <p:pic>
        <p:nvPicPr>
          <p:cNvPr id="7" name="Picture 6" descr="Front of School (low-res)"/>
          <p:cNvPicPr/>
          <p:nvPr/>
        </p:nvPicPr>
        <p:blipFill>
          <a:blip r:embed="rId2">
            <a:extLst>
              <a:ext uri="{28A0092B-C50C-407E-A947-70E740481C1C}">
                <a14:useLocalDpi xmlns:a14="http://schemas.microsoft.com/office/drawing/2010/main" val="0"/>
              </a:ext>
            </a:extLst>
          </a:blip>
          <a:srcRect/>
          <a:stretch>
            <a:fillRect/>
          </a:stretch>
        </p:blipFill>
        <p:spPr bwMode="auto">
          <a:xfrm>
            <a:off x="3155498" y="1421897"/>
            <a:ext cx="5345749" cy="3710672"/>
          </a:xfrm>
          <a:prstGeom prst="rect">
            <a:avLst/>
          </a:prstGeom>
          <a:noFill/>
          <a:ln w="28575">
            <a:solidFill>
              <a:srgbClr val="C81800"/>
            </a:solidFill>
            <a:miter lim="800000"/>
            <a:headEnd/>
            <a:tailEnd/>
          </a:ln>
          <a:effectLst/>
        </p:spPr>
      </p:pic>
    </p:spTree>
    <p:extLst>
      <p:ext uri="{BB962C8B-B14F-4D97-AF65-F5344CB8AC3E}">
        <p14:creationId xmlns:p14="http://schemas.microsoft.com/office/powerpoint/2010/main" val="3610957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solidFill>
                  <a:schemeClr val="tx1"/>
                </a:solidFill>
              </a:rPr>
              <a:t>Welcome and thank you for coming</a:t>
            </a:r>
          </a:p>
        </p:txBody>
      </p:sp>
      <p:sp>
        <p:nvSpPr>
          <p:cNvPr id="4" name="Content Placeholder 3"/>
          <p:cNvSpPr>
            <a:spLocks noGrp="1"/>
          </p:cNvSpPr>
          <p:nvPr>
            <p:ph idx="1"/>
          </p:nvPr>
        </p:nvSpPr>
        <p:spPr>
          <a:xfrm>
            <a:off x="677334" y="2079309"/>
            <a:ext cx="8596668" cy="3880773"/>
          </a:xfrm>
        </p:spPr>
        <p:txBody>
          <a:bodyPr>
            <a:normAutofit/>
          </a:bodyPr>
          <a:lstStyle/>
          <a:p>
            <a:pPr marL="0" indent="0">
              <a:buNone/>
            </a:pPr>
            <a:r>
              <a:rPr lang="en-GB" sz="2400" b="1" dirty="0"/>
              <a:t>Agenda</a:t>
            </a:r>
          </a:p>
          <a:p>
            <a:r>
              <a:rPr lang="en-GB" sz="2400" dirty="0"/>
              <a:t>The end of year assessment process</a:t>
            </a:r>
          </a:p>
          <a:p>
            <a:r>
              <a:rPr lang="en-GB" sz="2400" dirty="0"/>
              <a:t>An opportunity to look briefly at examples of the tests taken by the pupils</a:t>
            </a:r>
          </a:p>
          <a:p>
            <a:r>
              <a:rPr lang="en-GB" sz="2400" dirty="0"/>
              <a:t>Ideas of how you can support your child at home</a:t>
            </a:r>
          </a:p>
          <a:p>
            <a:r>
              <a:rPr lang="en-GB" sz="2400" dirty="0"/>
              <a:t>An opportunity to ask any questions that you might have</a:t>
            </a:r>
          </a:p>
        </p:txBody>
      </p:sp>
    </p:spTree>
    <p:extLst>
      <p:ext uri="{BB962C8B-B14F-4D97-AF65-F5344CB8AC3E}">
        <p14:creationId xmlns:p14="http://schemas.microsoft.com/office/powerpoint/2010/main" val="3270492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720" y="876300"/>
            <a:ext cx="5363180" cy="1326321"/>
          </a:xfrm>
        </p:spPr>
        <p:txBody>
          <a:bodyPr>
            <a:noAutofit/>
          </a:bodyPr>
          <a:lstStyle/>
          <a:p>
            <a:r>
              <a:rPr lang="en-GB" sz="5400" b="1" dirty="0"/>
              <a:t>Key Stage 2 SATs – what are they?</a:t>
            </a:r>
          </a:p>
        </p:txBody>
      </p:sp>
      <p:sp>
        <p:nvSpPr>
          <p:cNvPr id="3" name="Content Placeholder 2"/>
          <p:cNvSpPr>
            <a:spLocks noGrp="1"/>
          </p:cNvSpPr>
          <p:nvPr>
            <p:ph idx="1"/>
          </p:nvPr>
        </p:nvSpPr>
        <p:spPr>
          <a:xfrm>
            <a:off x="5767085" y="257175"/>
            <a:ext cx="6111195" cy="6305550"/>
          </a:xfrm>
        </p:spPr>
        <p:txBody>
          <a:bodyPr>
            <a:normAutofit fontScale="77500" lnSpcReduction="20000"/>
          </a:bodyPr>
          <a:lstStyle/>
          <a:p>
            <a:pPr marL="0" indent="0">
              <a:buNone/>
            </a:pPr>
            <a:r>
              <a:rPr lang="en-GB" sz="3200" dirty="0"/>
              <a:t>KS2 SATs are tests taken at the end of year 6. They test children on what they have learnt between year 3 and year 6.</a:t>
            </a:r>
          </a:p>
          <a:p>
            <a:endParaRPr lang="en-GB" sz="3200" dirty="0"/>
          </a:p>
          <a:p>
            <a:pPr marL="0" indent="0">
              <a:buNone/>
            </a:pPr>
            <a:r>
              <a:rPr lang="en-GB" sz="3200" dirty="0"/>
              <a:t>They are </a:t>
            </a:r>
            <a:r>
              <a:rPr lang="en-GB" sz="3200" b="1" dirty="0"/>
              <a:t>mandatory</a:t>
            </a:r>
            <a:r>
              <a:rPr lang="en-GB" sz="3200" dirty="0"/>
              <a:t> tests from the National Curriculum assessment programme. All state schools in England are required to provide the tests. </a:t>
            </a:r>
          </a:p>
          <a:p>
            <a:endParaRPr lang="en-GB" sz="3200" dirty="0"/>
          </a:p>
          <a:p>
            <a:pPr marL="0" indent="0">
              <a:buNone/>
            </a:pPr>
            <a:r>
              <a:rPr lang="en-GB" sz="3200" dirty="0"/>
              <a:t>They are sent off, marked externally and then the results are sent out to schools.  </a:t>
            </a:r>
          </a:p>
          <a:p>
            <a:endParaRPr lang="en-GB" dirty="0"/>
          </a:p>
        </p:txBody>
      </p:sp>
      <p:sp>
        <p:nvSpPr>
          <p:cNvPr id="4" name="TextBox 3">
            <a:extLst>
              <a:ext uri="{FF2B5EF4-FFF2-40B4-BE49-F238E27FC236}">
                <a16:creationId xmlns:a16="http://schemas.microsoft.com/office/drawing/2014/main" id="{46CE636C-412F-49C3-8655-F480FA60B451}"/>
              </a:ext>
            </a:extLst>
          </p:cNvPr>
          <p:cNvSpPr txBox="1"/>
          <p:nvPr/>
        </p:nvSpPr>
        <p:spPr>
          <a:xfrm>
            <a:off x="658760" y="3244645"/>
            <a:ext cx="7885471" cy="2862322"/>
          </a:xfrm>
          <a:prstGeom prst="rect">
            <a:avLst/>
          </a:prstGeom>
          <a:noFill/>
        </p:spPr>
        <p:txBody>
          <a:bodyPr wrap="square" rtlCol="0">
            <a:spAutoFit/>
          </a:bodyPr>
          <a:lstStyle/>
          <a:p>
            <a:r>
              <a:rPr lang="en-GB" sz="6000" b="1" dirty="0">
                <a:solidFill>
                  <a:srgbClr val="7030A0"/>
                </a:solidFill>
              </a:rPr>
              <a:t>S</a:t>
            </a:r>
            <a:r>
              <a:rPr lang="en-GB" sz="6000" b="1" dirty="0"/>
              <a:t>tandard</a:t>
            </a:r>
            <a:endParaRPr lang="en-GB" sz="6000" b="1" dirty="0">
              <a:solidFill>
                <a:srgbClr val="7030A0"/>
              </a:solidFill>
            </a:endParaRPr>
          </a:p>
          <a:p>
            <a:r>
              <a:rPr lang="en-GB" sz="6000" b="1" dirty="0">
                <a:solidFill>
                  <a:srgbClr val="7030A0"/>
                </a:solidFill>
              </a:rPr>
              <a:t>A</a:t>
            </a:r>
            <a:r>
              <a:rPr lang="en-GB" sz="6000" b="1" dirty="0"/>
              <a:t>ssessment</a:t>
            </a:r>
          </a:p>
          <a:p>
            <a:r>
              <a:rPr lang="en-GB" sz="6000" b="1" dirty="0">
                <a:solidFill>
                  <a:srgbClr val="7030A0"/>
                </a:solidFill>
              </a:rPr>
              <a:t>T</a:t>
            </a:r>
            <a:r>
              <a:rPr lang="en-GB" sz="6000" b="1" dirty="0"/>
              <a:t>ests</a:t>
            </a:r>
          </a:p>
        </p:txBody>
      </p:sp>
    </p:spTree>
    <p:extLst>
      <p:ext uri="{BB962C8B-B14F-4D97-AF65-F5344CB8AC3E}">
        <p14:creationId xmlns:p14="http://schemas.microsoft.com/office/powerpoint/2010/main" val="1497760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9457-E235-4242-B94D-6AEDAF147804}"/>
              </a:ext>
            </a:extLst>
          </p:cNvPr>
          <p:cNvSpPr>
            <a:spLocks noGrp="1"/>
          </p:cNvSpPr>
          <p:nvPr>
            <p:ph type="title"/>
          </p:nvPr>
        </p:nvSpPr>
        <p:spPr/>
        <p:txBody>
          <a:bodyPr/>
          <a:lstStyle/>
          <a:p>
            <a:r>
              <a:rPr lang="en-GB" dirty="0"/>
              <a:t>What are the children tested on?</a:t>
            </a:r>
          </a:p>
        </p:txBody>
      </p:sp>
      <p:sp>
        <p:nvSpPr>
          <p:cNvPr id="3" name="Content Placeholder 2">
            <a:extLst>
              <a:ext uri="{FF2B5EF4-FFF2-40B4-BE49-F238E27FC236}">
                <a16:creationId xmlns:a16="http://schemas.microsoft.com/office/drawing/2014/main" id="{62066824-5931-4F82-BE7B-681B2EFBDF2A}"/>
              </a:ext>
            </a:extLst>
          </p:cNvPr>
          <p:cNvSpPr>
            <a:spLocks noGrp="1"/>
          </p:cNvSpPr>
          <p:nvPr>
            <p:ph idx="1"/>
          </p:nvPr>
        </p:nvSpPr>
        <p:spPr/>
        <p:txBody>
          <a:bodyPr>
            <a:normAutofit fontScale="85000" lnSpcReduction="20000"/>
          </a:bodyPr>
          <a:lstStyle/>
          <a:p>
            <a:pPr marL="0" indent="0">
              <a:buNone/>
            </a:pPr>
            <a:r>
              <a:rPr lang="en-GB" sz="3600" b="1" dirty="0"/>
              <a:t>Maths</a:t>
            </a:r>
          </a:p>
          <a:p>
            <a:pPr marL="0" indent="0">
              <a:buNone/>
            </a:pPr>
            <a:endParaRPr lang="en-GB" sz="3600" b="1" dirty="0"/>
          </a:p>
          <a:p>
            <a:pPr marL="0" indent="0">
              <a:buNone/>
            </a:pPr>
            <a:r>
              <a:rPr lang="en-GB" sz="3600" b="1" dirty="0"/>
              <a:t>English Grammar, Punctuation and Spelling</a:t>
            </a:r>
          </a:p>
          <a:p>
            <a:pPr marL="0" indent="0">
              <a:buNone/>
            </a:pPr>
            <a:r>
              <a:rPr lang="en-GB" sz="3600" b="1" dirty="0"/>
              <a:t>(EGPS)</a:t>
            </a:r>
          </a:p>
          <a:p>
            <a:pPr marL="0" indent="0">
              <a:buNone/>
            </a:pPr>
            <a:endParaRPr lang="en-GB" sz="3600" b="1" dirty="0"/>
          </a:p>
          <a:p>
            <a:pPr marL="0" indent="0">
              <a:buNone/>
            </a:pPr>
            <a:r>
              <a:rPr lang="en-GB" sz="3600" b="1" dirty="0"/>
              <a:t>Reading</a:t>
            </a:r>
          </a:p>
        </p:txBody>
      </p:sp>
      <p:pic>
        <p:nvPicPr>
          <p:cNvPr id="1026" name="Picture 2" descr="Mathematics | Trawden Forest Primary School">
            <a:extLst>
              <a:ext uri="{FF2B5EF4-FFF2-40B4-BE49-F238E27FC236}">
                <a16:creationId xmlns:a16="http://schemas.microsoft.com/office/drawing/2014/main" id="{3F88DA63-CB3B-4C4A-AD81-05F11E38C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3225" y="1935921"/>
            <a:ext cx="1700213" cy="109779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E3FC84F-58BE-49F8-861F-E387EC7E7DE5}"/>
              </a:ext>
            </a:extLst>
          </p:cNvPr>
          <p:cNvSpPr txBox="1"/>
          <p:nvPr/>
        </p:nvSpPr>
        <p:spPr>
          <a:xfrm>
            <a:off x="6601132" y="5330984"/>
            <a:ext cx="6096000" cy="646331"/>
          </a:xfrm>
          <a:prstGeom prst="rect">
            <a:avLst/>
          </a:prstGeom>
          <a:noFill/>
        </p:spPr>
        <p:txBody>
          <a:bodyPr wrap="square">
            <a:spAutoFit/>
          </a:bodyPr>
          <a:lstStyle/>
          <a:p>
            <a:pPr marL="0" indent="0">
              <a:buNone/>
            </a:pPr>
            <a:r>
              <a:rPr lang="en-GB" sz="1800" dirty="0"/>
              <a:t>Writing (Teacher Assessed)</a:t>
            </a:r>
          </a:p>
          <a:p>
            <a:pPr marL="0" indent="0">
              <a:buNone/>
            </a:pPr>
            <a:r>
              <a:rPr lang="en-GB" sz="1800" dirty="0"/>
              <a:t>Science (Teacher Assessed)</a:t>
            </a:r>
          </a:p>
        </p:txBody>
      </p:sp>
      <p:pic>
        <p:nvPicPr>
          <p:cNvPr id="1028" name="Picture 4" descr="Free Grammar Checker &amp; Spell Checker ...">
            <a:extLst>
              <a:ext uri="{FF2B5EF4-FFF2-40B4-BE49-F238E27FC236}">
                <a16:creationId xmlns:a16="http://schemas.microsoft.com/office/drawing/2014/main" id="{7D693F6C-446F-4ECE-B5B3-0DA5171E1F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2085" y="3229257"/>
            <a:ext cx="1427982"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Year 6 Comprehension Pack – Teaching ...">
            <a:extLst>
              <a:ext uri="{FF2B5EF4-FFF2-40B4-BE49-F238E27FC236}">
                <a16:creationId xmlns:a16="http://schemas.microsoft.com/office/drawing/2014/main" id="{4539D0CC-90D5-4BFE-8583-36D4E64692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3638" y="4793225"/>
            <a:ext cx="1257607" cy="1619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816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9119" y="44814"/>
            <a:ext cx="10353761" cy="1326321"/>
          </a:xfrm>
        </p:spPr>
        <p:txBody>
          <a:bodyPr>
            <a:normAutofit/>
          </a:bodyPr>
          <a:lstStyle/>
          <a:p>
            <a:r>
              <a:rPr lang="en-GB" dirty="0"/>
              <a:t>SATs week timetable</a:t>
            </a:r>
            <a:br>
              <a:rPr lang="en-GB" dirty="0"/>
            </a:br>
            <a:endParaRPr lang="en-GB" dirty="0"/>
          </a:p>
        </p:txBody>
      </p:sp>
      <p:sp>
        <p:nvSpPr>
          <p:cNvPr id="4" name="Content Placeholder 3"/>
          <p:cNvSpPr>
            <a:spLocks noGrp="1"/>
          </p:cNvSpPr>
          <p:nvPr>
            <p:ph sz="half" idx="1"/>
          </p:nvPr>
        </p:nvSpPr>
        <p:spPr>
          <a:xfrm>
            <a:off x="606996" y="899187"/>
            <a:ext cx="11240875" cy="3880772"/>
          </a:xfrm>
        </p:spPr>
        <p:txBody>
          <a:bodyPr>
            <a:noAutofit/>
          </a:bodyPr>
          <a:lstStyle/>
          <a:p>
            <a:r>
              <a:rPr lang="en-GB" dirty="0"/>
              <a:t>This year’s tests are timetabled for the week beginning Monday 12</a:t>
            </a:r>
            <a:r>
              <a:rPr lang="en-GB" baseline="30000" dirty="0"/>
              <a:t>th</a:t>
            </a:r>
            <a:r>
              <a:rPr lang="en-GB" dirty="0"/>
              <a:t> May.  </a:t>
            </a:r>
          </a:p>
          <a:p>
            <a:pPr marL="0" indent="0">
              <a:buNone/>
            </a:pPr>
            <a:endParaRPr lang="en-GB" dirty="0"/>
          </a:p>
          <a:p>
            <a:pPr marL="0" indent="0">
              <a:buNone/>
            </a:pPr>
            <a:r>
              <a:rPr lang="en-GB" dirty="0"/>
              <a:t>Monday 12</a:t>
            </a:r>
            <a:r>
              <a:rPr lang="en-GB" baseline="30000" dirty="0"/>
              <a:t>th</a:t>
            </a:r>
            <a:r>
              <a:rPr lang="en-GB" dirty="0"/>
              <a:t> May	</a:t>
            </a:r>
          </a:p>
          <a:p>
            <a:pPr marL="0" indent="0">
              <a:buNone/>
            </a:pPr>
            <a:endParaRPr lang="en-GB" dirty="0"/>
          </a:p>
          <a:p>
            <a:pPr marL="0" indent="0">
              <a:buNone/>
            </a:pPr>
            <a:endParaRPr lang="en-GB" dirty="0"/>
          </a:p>
          <a:p>
            <a:pPr marL="0" indent="0">
              <a:buNone/>
            </a:pPr>
            <a:r>
              <a:rPr lang="en-GB" dirty="0"/>
              <a:t>Tuesday 13</a:t>
            </a:r>
            <a:r>
              <a:rPr lang="en-GB" baseline="30000" dirty="0"/>
              <a:t>th</a:t>
            </a:r>
            <a:r>
              <a:rPr lang="en-GB" dirty="0"/>
              <a:t> May</a:t>
            </a:r>
          </a:p>
          <a:p>
            <a:endParaRPr lang="en-GB" dirty="0"/>
          </a:p>
          <a:p>
            <a:pPr marL="0" indent="0">
              <a:buNone/>
            </a:pPr>
            <a:r>
              <a:rPr lang="en-GB" dirty="0"/>
              <a:t>Wednesday 14</a:t>
            </a:r>
            <a:r>
              <a:rPr lang="en-GB" baseline="30000" dirty="0"/>
              <a:t>th</a:t>
            </a:r>
            <a:r>
              <a:rPr lang="en-GB" dirty="0"/>
              <a:t> May</a:t>
            </a:r>
          </a:p>
          <a:p>
            <a:endParaRPr lang="en-GB" dirty="0"/>
          </a:p>
          <a:p>
            <a:endParaRPr lang="en-GB" dirty="0"/>
          </a:p>
          <a:p>
            <a:pPr marL="0" indent="0">
              <a:buNone/>
            </a:pPr>
            <a:r>
              <a:rPr lang="en-GB" dirty="0"/>
              <a:t>Thursday 15</a:t>
            </a:r>
            <a:r>
              <a:rPr lang="en-GB" baseline="30000" dirty="0"/>
              <a:t>th</a:t>
            </a:r>
            <a:r>
              <a:rPr lang="en-GB" dirty="0"/>
              <a:t> May</a:t>
            </a:r>
          </a:p>
        </p:txBody>
      </p:sp>
      <p:sp>
        <p:nvSpPr>
          <p:cNvPr id="5" name="Content Placeholder 4"/>
          <p:cNvSpPr>
            <a:spLocks noGrp="1"/>
          </p:cNvSpPr>
          <p:nvPr>
            <p:ph sz="half" idx="2"/>
          </p:nvPr>
        </p:nvSpPr>
        <p:spPr>
          <a:xfrm>
            <a:off x="4045351" y="633715"/>
            <a:ext cx="8146649" cy="3880773"/>
          </a:xfrm>
        </p:spPr>
        <p:txBody>
          <a:bodyPr>
            <a:noAutofit/>
          </a:bodyPr>
          <a:lstStyle/>
          <a:p>
            <a:pPr marL="0" indent="0">
              <a:buNone/>
            </a:pPr>
            <a:endParaRPr lang="en-GB" dirty="0"/>
          </a:p>
          <a:p>
            <a:pPr marL="0" indent="0">
              <a:buNone/>
            </a:pPr>
            <a:endParaRPr lang="en-GB" dirty="0"/>
          </a:p>
          <a:p>
            <a:pPr>
              <a:buFont typeface="Courier New" panose="02070309020205020404" pitchFamily="49" charset="0"/>
              <a:buChar char="o"/>
            </a:pPr>
            <a:r>
              <a:rPr lang="en-GB" dirty="0"/>
              <a:t>English grammar, punctuation and spelling paper 1: questions (45 </a:t>
            </a:r>
            <a:r>
              <a:rPr lang="en-GB" dirty="0" err="1"/>
              <a:t>mins</a:t>
            </a:r>
            <a:r>
              <a:rPr lang="en-GB" dirty="0"/>
              <a:t>)</a:t>
            </a:r>
          </a:p>
          <a:p>
            <a:pPr>
              <a:buFont typeface="Courier New" panose="02070309020205020404" pitchFamily="49" charset="0"/>
              <a:buChar char="o"/>
            </a:pPr>
            <a:r>
              <a:rPr lang="en-GB" dirty="0"/>
              <a:t>English grammar, punctuation and spelling paper 2: spelling (20 mins)</a:t>
            </a:r>
          </a:p>
          <a:p>
            <a:pPr>
              <a:buFont typeface="Courier New" panose="02070309020205020404" pitchFamily="49" charset="0"/>
              <a:buChar char="o"/>
            </a:pPr>
            <a:r>
              <a:rPr lang="en-GB" dirty="0"/>
              <a:t>English reading paper (60 mins)</a:t>
            </a:r>
          </a:p>
          <a:p>
            <a:pPr>
              <a:buFont typeface="Courier New" panose="02070309020205020404" pitchFamily="49" charset="0"/>
              <a:buChar char="o"/>
            </a:pPr>
            <a:endParaRPr lang="en-GB" dirty="0"/>
          </a:p>
          <a:p>
            <a:pPr>
              <a:buFont typeface="Courier New" panose="02070309020205020404" pitchFamily="49" charset="0"/>
              <a:buChar char="o"/>
            </a:pPr>
            <a:r>
              <a:rPr lang="en-GB" dirty="0"/>
              <a:t>Mathematics paper 1: arithmetic (30 </a:t>
            </a:r>
            <a:r>
              <a:rPr lang="en-GB" dirty="0" err="1"/>
              <a:t>mins</a:t>
            </a:r>
            <a:r>
              <a:rPr lang="en-GB" dirty="0"/>
              <a:t>)</a:t>
            </a:r>
          </a:p>
          <a:p>
            <a:pPr>
              <a:buFont typeface="Courier New" panose="02070309020205020404" pitchFamily="49" charset="0"/>
              <a:buChar char="o"/>
            </a:pPr>
            <a:r>
              <a:rPr lang="en-GB" dirty="0"/>
              <a:t>Mathematics paper 2: reasoning (40 </a:t>
            </a:r>
            <a:r>
              <a:rPr lang="en-GB" dirty="0" err="1"/>
              <a:t>mins</a:t>
            </a:r>
            <a:r>
              <a:rPr lang="en-GB" dirty="0"/>
              <a:t>)</a:t>
            </a:r>
          </a:p>
          <a:p>
            <a:pPr marL="0" indent="0">
              <a:buNone/>
            </a:pPr>
            <a:endParaRPr lang="en-GB" dirty="0"/>
          </a:p>
          <a:p>
            <a:pPr>
              <a:buFont typeface="Courier New" panose="02070309020205020404" pitchFamily="49" charset="0"/>
              <a:buChar char="o"/>
            </a:pPr>
            <a:r>
              <a:rPr lang="en-GB" dirty="0"/>
              <a:t>Mathematics paper 3: reasoning (40 </a:t>
            </a:r>
            <a:r>
              <a:rPr lang="en-GB" dirty="0" err="1"/>
              <a:t>mins</a:t>
            </a:r>
            <a:r>
              <a:rPr lang="en-GB" dirty="0"/>
              <a:t>)</a:t>
            </a:r>
          </a:p>
        </p:txBody>
      </p:sp>
    </p:spTree>
    <p:extLst>
      <p:ext uri="{BB962C8B-B14F-4D97-AF65-F5344CB8AC3E}">
        <p14:creationId xmlns:p14="http://schemas.microsoft.com/office/powerpoint/2010/main" val="436178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44969" y="0"/>
            <a:ext cx="10353761" cy="1326321"/>
          </a:xfrm>
        </p:spPr>
        <p:txBody>
          <a:bodyPr/>
          <a:lstStyle/>
          <a:p>
            <a:r>
              <a:rPr lang="en-GB" dirty="0"/>
              <a:t>Test arrangements</a:t>
            </a:r>
          </a:p>
        </p:txBody>
      </p:sp>
      <p:sp>
        <p:nvSpPr>
          <p:cNvPr id="6" name="Content Placeholder 5"/>
          <p:cNvSpPr>
            <a:spLocks noGrp="1"/>
          </p:cNvSpPr>
          <p:nvPr>
            <p:ph idx="1"/>
          </p:nvPr>
        </p:nvSpPr>
        <p:spPr>
          <a:xfrm>
            <a:off x="362702" y="1326321"/>
            <a:ext cx="8702640" cy="5162969"/>
          </a:xfrm>
        </p:spPr>
        <p:txBody>
          <a:bodyPr>
            <a:normAutofit/>
          </a:bodyPr>
          <a:lstStyle/>
          <a:p>
            <a:pPr marL="0" indent="0">
              <a:buNone/>
            </a:pPr>
            <a:r>
              <a:rPr lang="en-GB" sz="2800" dirty="0"/>
              <a:t>The children will be completing the tests in the hall. This should be very familiar to them and will allow the children space and a table to themselves to spread out. </a:t>
            </a:r>
          </a:p>
          <a:p>
            <a:pPr marL="0" indent="0">
              <a:buNone/>
            </a:pPr>
            <a:endParaRPr lang="en-GB" sz="2800" dirty="0"/>
          </a:p>
          <a:p>
            <a:pPr marL="0" indent="0">
              <a:buNone/>
            </a:pPr>
            <a:endParaRPr lang="en-GB" sz="2800" dirty="0"/>
          </a:p>
          <a:p>
            <a:pPr marL="0" indent="0">
              <a:buNone/>
            </a:pPr>
            <a:r>
              <a:rPr lang="en-GB" sz="2800" dirty="0"/>
              <a:t>A few children may have slightly different arrangements – these will be arranged nearer the time.</a:t>
            </a:r>
          </a:p>
        </p:txBody>
      </p:sp>
      <p:pic>
        <p:nvPicPr>
          <p:cNvPr id="2050" name="Picture 2" descr="Exam Support for children and young ...">
            <a:extLst>
              <a:ext uri="{FF2B5EF4-FFF2-40B4-BE49-F238E27FC236}">
                <a16:creationId xmlns:a16="http://schemas.microsoft.com/office/drawing/2014/main" id="{60729FEC-91B0-48AF-9F9A-D40C0D247A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7642" y="1272760"/>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ock SATs! – grosvenorparkacademy.org.uk">
            <a:extLst>
              <a:ext uri="{FF2B5EF4-FFF2-40B4-BE49-F238E27FC236}">
                <a16:creationId xmlns:a16="http://schemas.microsoft.com/office/drawing/2014/main" id="{D9CD9493-BD26-4D71-99E9-817333EFFA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97642" y="4520687"/>
            <a:ext cx="2476500"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329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9119" y="-145001"/>
            <a:ext cx="10353761" cy="1326321"/>
          </a:xfrm>
        </p:spPr>
        <p:txBody>
          <a:bodyPr/>
          <a:lstStyle/>
          <a:p>
            <a:r>
              <a:rPr lang="en-GB" dirty="0"/>
              <a:t>The English Tests</a:t>
            </a:r>
          </a:p>
        </p:txBody>
      </p:sp>
      <p:sp>
        <p:nvSpPr>
          <p:cNvPr id="3" name="Content Placeholder 2"/>
          <p:cNvSpPr>
            <a:spLocks noGrp="1"/>
          </p:cNvSpPr>
          <p:nvPr>
            <p:ph idx="1"/>
          </p:nvPr>
        </p:nvSpPr>
        <p:spPr>
          <a:xfrm>
            <a:off x="638004" y="780190"/>
            <a:ext cx="11308189" cy="5297620"/>
          </a:xfrm>
        </p:spPr>
        <p:txBody>
          <a:bodyPr>
            <a:noAutofit/>
          </a:bodyPr>
          <a:lstStyle/>
          <a:p>
            <a:pPr marL="0" indent="0">
              <a:buNone/>
            </a:pPr>
            <a:r>
              <a:rPr lang="en-GB" sz="3000" b="1" dirty="0"/>
              <a:t>Grammar, Punctuation and Spelling</a:t>
            </a:r>
          </a:p>
          <a:p>
            <a:pPr lvl="1"/>
            <a:r>
              <a:rPr lang="en-GB" sz="2800" dirty="0"/>
              <a:t>Paper 1: questions (45mins)</a:t>
            </a:r>
          </a:p>
          <a:p>
            <a:pPr lvl="1"/>
            <a:r>
              <a:rPr lang="en-GB" sz="2800" dirty="0"/>
              <a:t>Paper 2: spellings (approx. 20mins)</a:t>
            </a:r>
          </a:p>
          <a:p>
            <a:pPr lvl="1"/>
            <a:endParaRPr lang="en-GB" sz="2800" dirty="0"/>
          </a:p>
          <a:p>
            <a:pPr marL="0" indent="0">
              <a:buNone/>
            </a:pPr>
            <a:r>
              <a:rPr lang="en-GB" sz="2800" b="1" dirty="0"/>
              <a:t>Reading</a:t>
            </a:r>
            <a:endParaRPr lang="en-GB" sz="2800" dirty="0"/>
          </a:p>
          <a:p>
            <a:pPr lvl="1"/>
            <a:r>
              <a:rPr lang="en-GB" sz="2800" dirty="0"/>
              <a:t>Reading paper (1 hour)</a:t>
            </a:r>
          </a:p>
          <a:p>
            <a:pPr lvl="1"/>
            <a:endParaRPr lang="en-GB" sz="2800" dirty="0"/>
          </a:p>
          <a:p>
            <a:pPr marL="0" indent="0">
              <a:buNone/>
            </a:pPr>
            <a:r>
              <a:rPr lang="en-GB" sz="2800" b="1" dirty="0"/>
              <a:t>Writing</a:t>
            </a:r>
          </a:p>
          <a:p>
            <a:pPr lvl="1"/>
            <a:r>
              <a:rPr lang="en-GB" sz="2800" dirty="0"/>
              <a:t>A teacher assessment of writing will be made in May/June 2025. Children will receive a level of WTS, EXS or GDS. </a:t>
            </a:r>
          </a:p>
        </p:txBody>
      </p:sp>
    </p:spTree>
    <p:extLst>
      <p:ext uri="{BB962C8B-B14F-4D97-AF65-F5344CB8AC3E}">
        <p14:creationId xmlns:p14="http://schemas.microsoft.com/office/powerpoint/2010/main" val="3454303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493" y="134511"/>
            <a:ext cx="9853014" cy="1465900"/>
          </a:xfrm>
        </p:spPr>
        <p:txBody>
          <a:bodyPr>
            <a:normAutofit/>
          </a:bodyPr>
          <a:lstStyle/>
          <a:p>
            <a:r>
              <a:rPr lang="en-GB" sz="4400" dirty="0"/>
              <a:t>Grammar, punctuation and spelling test - Monday</a:t>
            </a:r>
          </a:p>
        </p:txBody>
      </p:sp>
      <p:sp>
        <p:nvSpPr>
          <p:cNvPr id="7" name="TextBox 6">
            <a:extLst>
              <a:ext uri="{FF2B5EF4-FFF2-40B4-BE49-F238E27FC236}">
                <a16:creationId xmlns:a16="http://schemas.microsoft.com/office/drawing/2014/main" id="{554FC380-C15F-4DBA-960B-7934ABCAD255}"/>
              </a:ext>
            </a:extLst>
          </p:cNvPr>
          <p:cNvSpPr txBox="1"/>
          <p:nvPr/>
        </p:nvSpPr>
        <p:spPr>
          <a:xfrm>
            <a:off x="152946" y="2037652"/>
            <a:ext cx="11886108" cy="954107"/>
          </a:xfrm>
          <a:prstGeom prst="rect">
            <a:avLst/>
          </a:prstGeom>
          <a:noFill/>
        </p:spPr>
        <p:txBody>
          <a:bodyPr wrap="square">
            <a:spAutoFit/>
          </a:bodyPr>
          <a:lstStyle/>
          <a:p>
            <a:r>
              <a:rPr lang="en-GB" dirty="0"/>
              <a:t> </a:t>
            </a:r>
            <a:r>
              <a:rPr lang="en-GB" sz="2800" dirty="0"/>
              <a:t>If you score above 50% in your </a:t>
            </a:r>
            <a:r>
              <a:rPr lang="en-GB" sz="2800" dirty="0" err="1"/>
              <a:t>SPaG</a:t>
            </a:r>
            <a:r>
              <a:rPr lang="en-GB" sz="2800" dirty="0"/>
              <a:t> test then you’ll probably get the expected standard.</a:t>
            </a:r>
            <a:endParaRPr lang="en-GB" dirty="0"/>
          </a:p>
        </p:txBody>
      </p:sp>
      <p:pic>
        <p:nvPicPr>
          <p:cNvPr id="9" name="Picture 8">
            <a:extLst>
              <a:ext uri="{FF2B5EF4-FFF2-40B4-BE49-F238E27FC236}">
                <a16:creationId xmlns:a16="http://schemas.microsoft.com/office/drawing/2014/main" id="{59963866-FCFE-45BE-AB0B-1D1D66D8C867}"/>
              </a:ext>
            </a:extLst>
          </p:cNvPr>
          <p:cNvPicPr>
            <a:picLocks noChangeAspect="1"/>
          </p:cNvPicPr>
          <p:nvPr/>
        </p:nvPicPr>
        <p:blipFill>
          <a:blip r:embed="rId2"/>
          <a:stretch>
            <a:fillRect/>
          </a:stretch>
        </p:blipFill>
        <p:spPr>
          <a:xfrm>
            <a:off x="1169493" y="3270947"/>
            <a:ext cx="9679339" cy="1190590"/>
          </a:xfrm>
          <a:prstGeom prst="rect">
            <a:avLst/>
          </a:prstGeom>
        </p:spPr>
      </p:pic>
      <p:sp>
        <p:nvSpPr>
          <p:cNvPr id="15" name="TextBox 14">
            <a:extLst>
              <a:ext uri="{FF2B5EF4-FFF2-40B4-BE49-F238E27FC236}">
                <a16:creationId xmlns:a16="http://schemas.microsoft.com/office/drawing/2014/main" id="{9A16C6EE-5DB0-4BAB-9490-47DF909DDD8B}"/>
              </a:ext>
            </a:extLst>
          </p:cNvPr>
          <p:cNvSpPr txBox="1"/>
          <p:nvPr/>
        </p:nvSpPr>
        <p:spPr>
          <a:xfrm>
            <a:off x="657955" y="4601101"/>
            <a:ext cx="11111257" cy="2062103"/>
          </a:xfrm>
          <a:prstGeom prst="rect">
            <a:avLst/>
          </a:prstGeom>
          <a:noFill/>
        </p:spPr>
        <p:txBody>
          <a:bodyPr wrap="square">
            <a:spAutoFit/>
          </a:bodyPr>
          <a:lstStyle/>
          <a:p>
            <a:r>
              <a:rPr lang="en-GB" sz="3200" b="1" dirty="0">
                <a:solidFill>
                  <a:srgbClr val="7030A0"/>
                </a:solidFill>
              </a:rPr>
              <a:t>Top tip! One thing you can do to improve your English scores all round is to read. Reading for pleasure is the single most impactful thing you can do to improve your outcomes.</a:t>
            </a:r>
          </a:p>
        </p:txBody>
      </p:sp>
    </p:spTree>
    <p:extLst>
      <p:ext uri="{BB962C8B-B14F-4D97-AF65-F5344CB8AC3E}">
        <p14:creationId xmlns:p14="http://schemas.microsoft.com/office/powerpoint/2010/main" val="1751909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E2F4A88-F370-46FD-A32C-4B6A76D4C81F}"/>
              </a:ext>
            </a:extLst>
          </p:cNvPr>
          <p:cNvPicPr>
            <a:picLocks noChangeAspect="1"/>
          </p:cNvPicPr>
          <p:nvPr/>
        </p:nvPicPr>
        <p:blipFill>
          <a:blip r:embed="rId3"/>
          <a:stretch>
            <a:fillRect/>
          </a:stretch>
        </p:blipFill>
        <p:spPr>
          <a:xfrm>
            <a:off x="2891496" y="378334"/>
            <a:ext cx="9004723" cy="6101331"/>
          </a:xfrm>
          <a:prstGeom prst="rect">
            <a:avLst/>
          </a:prstGeom>
        </p:spPr>
      </p:pic>
      <p:sp>
        <p:nvSpPr>
          <p:cNvPr id="2" name="TextBox 1">
            <a:extLst>
              <a:ext uri="{FF2B5EF4-FFF2-40B4-BE49-F238E27FC236}">
                <a16:creationId xmlns:a16="http://schemas.microsoft.com/office/drawing/2014/main" id="{9E0F0048-1D84-44FE-A73C-69F232623431}"/>
              </a:ext>
            </a:extLst>
          </p:cNvPr>
          <p:cNvSpPr txBox="1"/>
          <p:nvPr/>
        </p:nvSpPr>
        <p:spPr>
          <a:xfrm>
            <a:off x="206478" y="471948"/>
            <a:ext cx="2576051" cy="3970318"/>
          </a:xfrm>
          <a:prstGeom prst="rect">
            <a:avLst/>
          </a:prstGeom>
          <a:noFill/>
        </p:spPr>
        <p:txBody>
          <a:bodyPr wrap="square" rtlCol="0">
            <a:spAutoFit/>
          </a:bodyPr>
          <a:lstStyle/>
          <a:p>
            <a:r>
              <a:rPr lang="en-GB" sz="3600" dirty="0"/>
              <a:t>There are two main areas that come up time and time again! They are:</a:t>
            </a:r>
          </a:p>
        </p:txBody>
      </p:sp>
    </p:spTree>
    <p:extLst>
      <p:ext uri="{BB962C8B-B14F-4D97-AF65-F5344CB8AC3E}">
        <p14:creationId xmlns:p14="http://schemas.microsoft.com/office/powerpoint/2010/main" val="2952798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a:t>
            </a:r>
          </a:p>
        </p:txBody>
      </p:sp>
      <p:sp>
        <p:nvSpPr>
          <p:cNvPr id="4" name="Content Placeholder 3"/>
          <p:cNvSpPr>
            <a:spLocks noGrp="1"/>
          </p:cNvSpPr>
          <p:nvPr>
            <p:ph sz="half" idx="1"/>
          </p:nvPr>
        </p:nvSpPr>
        <p:spPr>
          <a:xfrm>
            <a:off x="78658" y="344129"/>
            <a:ext cx="4415031" cy="5447071"/>
          </a:xfrm>
        </p:spPr>
        <p:txBody>
          <a:bodyPr>
            <a:normAutofit fontScale="92500"/>
          </a:bodyPr>
          <a:lstStyle/>
          <a:p>
            <a:r>
              <a:rPr lang="en-GB" sz="3200" dirty="0"/>
              <a:t>There are 20 spelling sentences. </a:t>
            </a:r>
          </a:p>
          <a:p>
            <a:r>
              <a:rPr lang="en-GB" sz="3200" dirty="0"/>
              <a:t>The spelling words are tested within the context of a sentence. </a:t>
            </a:r>
          </a:p>
          <a:p>
            <a:r>
              <a:rPr lang="en-GB" sz="3200" dirty="0"/>
              <a:t>As the sentences are read out to the children, they fill in the correct spellings. </a:t>
            </a:r>
          </a:p>
        </p:txBody>
      </p:sp>
      <p:sp>
        <p:nvSpPr>
          <p:cNvPr id="5" name="Content Placeholder 4"/>
          <p:cNvSpPr>
            <a:spLocks noGrp="1"/>
          </p:cNvSpPr>
          <p:nvPr>
            <p:ph sz="half" idx="2"/>
          </p:nvPr>
        </p:nvSpPr>
        <p:spPr/>
        <p:txBody>
          <a:bodyPr>
            <a:normAutofit fontScale="92500"/>
          </a:bodyPr>
          <a:lstStyle/>
          <a:p>
            <a:endParaRPr lang="en-GB"/>
          </a:p>
        </p:txBody>
      </p:sp>
      <p:pic>
        <p:nvPicPr>
          <p:cNvPr id="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0319" y="0"/>
            <a:ext cx="628060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38347301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9119" y="0"/>
            <a:ext cx="10353761" cy="1326321"/>
          </a:xfrm>
        </p:spPr>
        <p:txBody>
          <a:bodyPr/>
          <a:lstStyle/>
          <a:p>
            <a:r>
              <a:rPr lang="en-GB" dirty="0"/>
              <a:t>Reading Test – Tuesday</a:t>
            </a:r>
          </a:p>
        </p:txBody>
      </p:sp>
      <p:sp>
        <p:nvSpPr>
          <p:cNvPr id="7" name="TextBox 6">
            <a:extLst>
              <a:ext uri="{FF2B5EF4-FFF2-40B4-BE49-F238E27FC236}">
                <a16:creationId xmlns:a16="http://schemas.microsoft.com/office/drawing/2014/main" id="{B84F4062-2D34-4DB4-8779-F550527860A5}"/>
              </a:ext>
            </a:extLst>
          </p:cNvPr>
          <p:cNvSpPr txBox="1"/>
          <p:nvPr/>
        </p:nvSpPr>
        <p:spPr>
          <a:xfrm>
            <a:off x="235975" y="924214"/>
            <a:ext cx="11956025" cy="1569660"/>
          </a:xfrm>
          <a:prstGeom prst="rect">
            <a:avLst/>
          </a:prstGeom>
          <a:noFill/>
        </p:spPr>
        <p:txBody>
          <a:bodyPr wrap="square">
            <a:spAutoFit/>
          </a:bodyPr>
          <a:lstStyle/>
          <a:p>
            <a:r>
              <a:rPr lang="en-GB" sz="3200" dirty="0"/>
              <a:t>The reading test has three different extracts (pieces of writing) with questions on each one. Two of the extracts are usually fiction and one is usually non-fiction. </a:t>
            </a:r>
          </a:p>
        </p:txBody>
      </p:sp>
      <p:sp>
        <p:nvSpPr>
          <p:cNvPr id="10" name="TextBox 9">
            <a:extLst>
              <a:ext uri="{FF2B5EF4-FFF2-40B4-BE49-F238E27FC236}">
                <a16:creationId xmlns:a16="http://schemas.microsoft.com/office/drawing/2014/main" id="{5F45765B-A320-4D61-9DDC-D123CBD59946}"/>
              </a:ext>
            </a:extLst>
          </p:cNvPr>
          <p:cNvSpPr txBox="1"/>
          <p:nvPr/>
        </p:nvSpPr>
        <p:spPr>
          <a:xfrm>
            <a:off x="235975" y="2703016"/>
            <a:ext cx="11680724" cy="4154984"/>
          </a:xfrm>
          <a:prstGeom prst="rect">
            <a:avLst/>
          </a:prstGeom>
          <a:noFill/>
        </p:spPr>
        <p:txBody>
          <a:bodyPr wrap="square">
            <a:spAutoFit/>
          </a:bodyPr>
          <a:lstStyle/>
          <a:p>
            <a:r>
              <a:rPr lang="en-GB" sz="2400" dirty="0"/>
              <a:t>There will be questions on each extract. The questions are designed to check different skills: </a:t>
            </a:r>
          </a:p>
          <a:p>
            <a:endParaRPr lang="en-GB" sz="2400" dirty="0"/>
          </a:p>
          <a:p>
            <a:r>
              <a:rPr lang="en-GB" sz="2400" dirty="0">
                <a:solidFill>
                  <a:srgbClr val="7030A0"/>
                </a:solidFill>
              </a:rPr>
              <a:t>Vocab</a:t>
            </a:r>
            <a:r>
              <a:rPr lang="en-GB" sz="2400" dirty="0"/>
              <a:t> - do you know what certain words mean? </a:t>
            </a:r>
          </a:p>
          <a:p>
            <a:r>
              <a:rPr lang="en-GB" sz="2400" dirty="0">
                <a:solidFill>
                  <a:srgbClr val="7030A0"/>
                </a:solidFill>
              </a:rPr>
              <a:t>Infer</a:t>
            </a:r>
            <a:r>
              <a:rPr lang="en-GB" sz="2400" dirty="0"/>
              <a:t> - can you ‘read between the lines’ and work out what the implied meaning is? </a:t>
            </a:r>
          </a:p>
          <a:p>
            <a:r>
              <a:rPr lang="en-GB" sz="2400" dirty="0">
                <a:solidFill>
                  <a:srgbClr val="7030A0"/>
                </a:solidFill>
              </a:rPr>
              <a:t>Predict</a:t>
            </a:r>
            <a:r>
              <a:rPr lang="en-GB" sz="2400" dirty="0"/>
              <a:t> - can you make supported suggestions about what might happen next? </a:t>
            </a:r>
          </a:p>
          <a:p>
            <a:r>
              <a:rPr lang="en-GB" sz="2400" dirty="0">
                <a:solidFill>
                  <a:srgbClr val="7030A0"/>
                </a:solidFill>
              </a:rPr>
              <a:t>Explain</a:t>
            </a:r>
            <a:r>
              <a:rPr lang="en-GB" sz="2400" dirty="0"/>
              <a:t> - can you explain why a writer might choose certain words or phrases?</a:t>
            </a:r>
          </a:p>
          <a:p>
            <a:r>
              <a:rPr lang="en-GB" sz="2400" dirty="0">
                <a:solidFill>
                  <a:srgbClr val="7030A0"/>
                </a:solidFill>
              </a:rPr>
              <a:t>Retrieval</a:t>
            </a:r>
            <a:r>
              <a:rPr lang="en-GB" sz="2400" dirty="0"/>
              <a:t> - can you search to find answers in the text? </a:t>
            </a:r>
          </a:p>
          <a:p>
            <a:r>
              <a:rPr lang="en-GB" sz="2400" dirty="0">
                <a:solidFill>
                  <a:srgbClr val="7030A0"/>
                </a:solidFill>
              </a:rPr>
              <a:t>Summarise</a:t>
            </a:r>
            <a:r>
              <a:rPr lang="en-GB" sz="2400" dirty="0"/>
              <a:t> - can you pull lots of small ideas together to explain the overall meaning? </a:t>
            </a:r>
          </a:p>
        </p:txBody>
      </p:sp>
    </p:spTree>
    <p:extLst>
      <p:ext uri="{BB962C8B-B14F-4D97-AF65-F5344CB8AC3E}">
        <p14:creationId xmlns:p14="http://schemas.microsoft.com/office/powerpoint/2010/main" val="2170328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4AA5C-BBF8-4F0A-B9FD-B51A3DEB1C06}"/>
              </a:ext>
            </a:extLst>
          </p:cNvPr>
          <p:cNvSpPr>
            <a:spLocks noGrp="1"/>
          </p:cNvSpPr>
          <p:nvPr>
            <p:ph type="title"/>
          </p:nvPr>
        </p:nvSpPr>
        <p:spPr/>
        <p:txBody>
          <a:bodyPr/>
          <a:lstStyle/>
          <a:p>
            <a:endParaRPr lang="en-GB"/>
          </a:p>
        </p:txBody>
      </p:sp>
      <p:sp>
        <p:nvSpPr>
          <p:cNvPr id="7" name="TextBox 6">
            <a:extLst>
              <a:ext uri="{FF2B5EF4-FFF2-40B4-BE49-F238E27FC236}">
                <a16:creationId xmlns:a16="http://schemas.microsoft.com/office/drawing/2014/main" id="{5B5154D2-485B-43A8-9345-57AD13E7FD7E}"/>
              </a:ext>
            </a:extLst>
          </p:cNvPr>
          <p:cNvSpPr txBox="1"/>
          <p:nvPr/>
        </p:nvSpPr>
        <p:spPr>
          <a:xfrm>
            <a:off x="275300" y="184137"/>
            <a:ext cx="11582403" cy="5016758"/>
          </a:xfrm>
          <a:prstGeom prst="rect">
            <a:avLst/>
          </a:prstGeom>
          <a:noFill/>
        </p:spPr>
        <p:txBody>
          <a:bodyPr wrap="square">
            <a:spAutoFit/>
          </a:bodyPr>
          <a:lstStyle/>
          <a:p>
            <a:r>
              <a:rPr lang="en-GB" sz="3200" dirty="0"/>
              <a:t>These skills are very tricky to revise </a:t>
            </a:r>
            <a:r>
              <a:rPr lang="en-GB" sz="3200" dirty="0" err="1"/>
              <a:t>eg</a:t>
            </a:r>
            <a:r>
              <a:rPr lang="en-GB" sz="3200" dirty="0"/>
              <a:t>: you either know the meaning of the word ‘</a:t>
            </a:r>
            <a:r>
              <a:rPr lang="en-GB" sz="3200" dirty="0" err="1"/>
              <a:t>patestrched</a:t>
            </a:r>
            <a:r>
              <a:rPr lang="en-GB" sz="3200" dirty="0"/>
              <a:t>’ or you don’t. So in order to do well on the reading you need to do two things:</a:t>
            </a:r>
          </a:p>
          <a:p>
            <a:r>
              <a:rPr lang="en-GB" sz="3200" dirty="0"/>
              <a:t> </a:t>
            </a:r>
          </a:p>
          <a:p>
            <a:pPr marL="514350" indent="-514350">
              <a:buAutoNum type="arabicPeriod"/>
            </a:pPr>
            <a:r>
              <a:rPr lang="en-GB" sz="3200" dirty="0"/>
              <a:t>You need to read as much and as widely as you can. Try reading something you never would normally pick up. </a:t>
            </a:r>
          </a:p>
          <a:p>
            <a:pPr marL="514350" indent="-514350">
              <a:buAutoNum type="arabicPeriod"/>
            </a:pPr>
            <a:endParaRPr lang="en-GB" sz="3200" dirty="0"/>
          </a:p>
          <a:p>
            <a:pPr marL="514350" indent="-514350">
              <a:buAutoNum type="arabicPeriod"/>
            </a:pPr>
            <a:r>
              <a:rPr lang="en-GB" sz="3200" dirty="0"/>
              <a:t>2. Become a super-sleuth. Use the information in the rest of the sentence, or the rest of the paragraph to make an educated guess.</a:t>
            </a:r>
          </a:p>
        </p:txBody>
      </p:sp>
      <p:pic>
        <p:nvPicPr>
          <p:cNvPr id="3076" name="Picture 4" descr="Kids Who Read for Pleasure Grow Into ...">
            <a:extLst>
              <a:ext uri="{FF2B5EF4-FFF2-40B4-BE49-F238E27FC236}">
                <a16:creationId xmlns:a16="http://schemas.microsoft.com/office/drawing/2014/main" id="{41D9CEED-CA12-400F-8C8A-9DF605B4FA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4736668"/>
            <a:ext cx="2556391" cy="1937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21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6"/>
            <a:ext cx="7829550" cy="4324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1965" y="2668589"/>
            <a:ext cx="8713788" cy="3914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4720379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032" y="109691"/>
            <a:ext cx="10353761" cy="1326321"/>
          </a:xfrm>
        </p:spPr>
        <p:txBody>
          <a:bodyPr>
            <a:normAutofit/>
          </a:bodyPr>
          <a:lstStyle/>
          <a:p>
            <a:pPr algn="l"/>
            <a:r>
              <a:rPr lang="en-GB" dirty="0"/>
              <a:t>The maths tests – Wednesday and Thursday</a:t>
            </a:r>
          </a:p>
        </p:txBody>
      </p:sp>
      <p:sp>
        <p:nvSpPr>
          <p:cNvPr id="3" name="Content Placeholder 2"/>
          <p:cNvSpPr>
            <a:spLocks noGrp="1"/>
          </p:cNvSpPr>
          <p:nvPr>
            <p:ph idx="1"/>
          </p:nvPr>
        </p:nvSpPr>
        <p:spPr>
          <a:xfrm>
            <a:off x="147032" y="1436012"/>
            <a:ext cx="10353762" cy="3695136"/>
          </a:xfrm>
        </p:spPr>
        <p:txBody>
          <a:bodyPr>
            <a:normAutofit/>
          </a:bodyPr>
          <a:lstStyle/>
          <a:p>
            <a:pPr marL="0" indent="0">
              <a:buNone/>
            </a:pPr>
            <a:r>
              <a:rPr lang="en-GB" dirty="0"/>
              <a:t>There will be three maths papers:</a:t>
            </a:r>
          </a:p>
          <a:p>
            <a:r>
              <a:rPr lang="en-GB" dirty="0"/>
              <a:t>1 arithmetic paper</a:t>
            </a:r>
          </a:p>
          <a:p>
            <a:r>
              <a:rPr lang="en-GB" dirty="0"/>
              <a:t>2 reasoning papers</a:t>
            </a:r>
          </a:p>
        </p:txBody>
      </p:sp>
      <p:pic>
        <p:nvPicPr>
          <p:cNvPr id="5" name="Picture 4">
            <a:extLst>
              <a:ext uri="{FF2B5EF4-FFF2-40B4-BE49-F238E27FC236}">
                <a16:creationId xmlns:a16="http://schemas.microsoft.com/office/drawing/2014/main" id="{895789F6-7324-4EC7-83AE-03EB17C6FE94}"/>
              </a:ext>
            </a:extLst>
          </p:cNvPr>
          <p:cNvPicPr>
            <a:picLocks noChangeAspect="1"/>
          </p:cNvPicPr>
          <p:nvPr/>
        </p:nvPicPr>
        <p:blipFill>
          <a:blip r:embed="rId2"/>
          <a:stretch>
            <a:fillRect/>
          </a:stretch>
        </p:blipFill>
        <p:spPr>
          <a:xfrm>
            <a:off x="5210175" y="1009697"/>
            <a:ext cx="6367462" cy="2143411"/>
          </a:xfrm>
          <a:prstGeom prst="rect">
            <a:avLst/>
          </a:prstGeom>
        </p:spPr>
      </p:pic>
      <p:sp>
        <p:nvSpPr>
          <p:cNvPr id="7" name="TextBox 6">
            <a:extLst>
              <a:ext uri="{FF2B5EF4-FFF2-40B4-BE49-F238E27FC236}">
                <a16:creationId xmlns:a16="http://schemas.microsoft.com/office/drawing/2014/main" id="{6B502B19-67C1-4A1E-BB91-186D4FD393ED}"/>
              </a:ext>
            </a:extLst>
          </p:cNvPr>
          <p:cNvSpPr txBox="1"/>
          <p:nvPr/>
        </p:nvSpPr>
        <p:spPr>
          <a:xfrm>
            <a:off x="5210175" y="3357298"/>
            <a:ext cx="6915150" cy="1938992"/>
          </a:xfrm>
          <a:prstGeom prst="rect">
            <a:avLst/>
          </a:prstGeom>
          <a:noFill/>
        </p:spPr>
        <p:txBody>
          <a:bodyPr wrap="square">
            <a:spAutoFit/>
          </a:bodyPr>
          <a:lstStyle/>
          <a:p>
            <a:r>
              <a:rPr lang="en-GB" sz="2400" dirty="0"/>
              <a:t>If you look at the table above, you can see that in previous years you could achieve expected standard in your maths SATs if you managed to get around 50% of your answers correct. </a:t>
            </a:r>
          </a:p>
        </p:txBody>
      </p:sp>
      <p:sp>
        <p:nvSpPr>
          <p:cNvPr id="8" name="TextBox 7">
            <a:extLst>
              <a:ext uri="{FF2B5EF4-FFF2-40B4-BE49-F238E27FC236}">
                <a16:creationId xmlns:a16="http://schemas.microsoft.com/office/drawing/2014/main" id="{A94642F2-D030-453F-8A68-D5519C100B1B}"/>
              </a:ext>
            </a:extLst>
          </p:cNvPr>
          <p:cNvSpPr txBox="1"/>
          <p:nvPr/>
        </p:nvSpPr>
        <p:spPr>
          <a:xfrm>
            <a:off x="278303" y="3546098"/>
            <a:ext cx="4800601" cy="3170099"/>
          </a:xfrm>
          <a:prstGeom prst="rect">
            <a:avLst/>
          </a:prstGeom>
          <a:noFill/>
        </p:spPr>
        <p:txBody>
          <a:bodyPr wrap="square">
            <a:spAutoFit/>
          </a:bodyPr>
          <a:lstStyle/>
          <a:p>
            <a:r>
              <a:rPr lang="en-GB" sz="2000" dirty="0"/>
              <a:t>And, you can see that more than half of the maths paper was on things you will have learned in years 3 to 5. As this is the case most years, it’s unlikely to change very much for your SATs. This means that we need to make sure you remember the maths you learned last year and the two years before that. (Don’t worry - we’ll help!)</a:t>
            </a:r>
          </a:p>
        </p:txBody>
      </p:sp>
    </p:spTree>
    <p:extLst>
      <p:ext uri="{BB962C8B-B14F-4D97-AF65-F5344CB8AC3E}">
        <p14:creationId xmlns:p14="http://schemas.microsoft.com/office/powerpoint/2010/main" val="3437628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 calcmode="lin" valueType="num">
                                      <p:cBhvr additive="base">
                                        <p:cTn id="2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xEl>
                                              <p:pRg st="0" end="0"/>
                                            </p:txEl>
                                          </p:spTgt>
                                        </p:tgtEl>
                                        <p:attrNameLst>
                                          <p:attrName>style.visibility</p:attrName>
                                        </p:attrNameLst>
                                      </p:cBhvr>
                                      <p:to>
                                        <p:strVal val="visible"/>
                                      </p:to>
                                    </p:set>
                                    <p:anim calcmode="lin" valueType="num">
                                      <p:cBhvr additive="base">
                                        <p:cTn id="3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596BE14-38F2-4186-A55D-983C804EE3BE}"/>
              </a:ext>
            </a:extLst>
          </p:cNvPr>
          <p:cNvPicPr>
            <a:picLocks noChangeAspect="1"/>
          </p:cNvPicPr>
          <p:nvPr/>
        </p:nvPicPr>
        <p:blipFill>
          <a:blip r:embed="rId2"/>
          <a:stretch>
            <a:fillRect/>
          </a:stretch>
        </p:blipFill>
        <p:spPr>
          <a:xfrm>
            <a:off x="190500" y="174383"/>
            <a:ext cx="7195393" cy="3683220"/>
          </a:xfrm>
          <a:prstGeom prst="rect">
            <a:avLst/>
          </a:prstGeom>
        </p:spPr>
      </p:pic>
      <p:sp>
        <p:nvSpPr>
          <p:cNvPr id="11" name="TextBox 10">
            <a:extLst>
              <a:ext uri="{FF2B5EF4-FFF2-40B4-BE49-F238E27FC236}">
                <a16:creationId xmlns:a16="http://schemas.microsoft.com/office/drawing/2014/main" id="{221BD5F0-CD26-4F43-89D1-C198862FD4D7}"/>
              </a:ext>
            </a:extLst>
          </p:cNvPr>
          <p:cNvSpPr txBox="1"/>
          <p:nvPr/>
        </p:nvSpPr>
        <p:spPr>
          <a:xfrm>
            <a:off x="7524751" y="260108"/>
            <a:ext cx="4400549" cy="2677656"/>
          </a:xfrm>
          <a:prstGeom prst="rect">
            <a:avLst/>
          </a:prstGeom>
          <a:noFill/>
        </p:spPr>
        <p:txBody>
          <a:bodyPr wrap="square" rtlCol="0">
            <a:spAutoFit/>
          </a:bodyPr>
          <a:lstStyle/>
          <a:p>
            <a:r>
              <a:rPr lang="en-GB" sz="2800" dirty="0"/>
              <a:t>This table shows the topics that they will be tested on, and what percentage of the paper had those types of questions.</a:t>
            </a:r>
          </a:p>
        </p:txBody>
      </p:sp>
      <p:sp>
        <p:nvSpPr>
          <p:cNvPr id="13" name="TextBox 12">
            <a:extLst>
              <a:ext uri="{FF2B5EF4-FFF2-40B4-BE49-F238E27FC236}">
                <a16:creationId xmlns:a16="http://schemas.microsoft.com/office/drawing/2014/main" id="{B0835928-3043-4160-AB57-CD7124444014}"/>
              </a:ext>
            </a:extLst>
          </p:cNvPr>
          <p:cNvSpPr txBox="1"/>
          <p:nvPr/>
        </p:nvSpPr>
        <p:spPr>
          <a:xfrm>
            <a:off x="304800" y="5210175"/>
            <a:ext cx="6048375" cy="1200329"/>
          </a:xfrm>
          <a:prstGeom prst="rect">
            <a:avLst/>
          </a:prstGeom>
          <a:noFill/>
        </p:spPr>
        <p:txBody>
          <a:bodyPr wrap="square">
            <a:spAutoFit/>
          </a:bodyPr>
          <a:lstStyle/>
          <a:p>
            <a:r>
              <a:rPr lang="en-GB" sz="2400" b="1" dirty="0">
                <a:solidFill>
                  <a:srgbClr val="7030A0"/>
                </a:solidFill>
              </a:rPr>
              <a:t>1. Calculations </a:t>
            </a:r>
            <a:r>
              <a:rPr lang="en-GB" sz="2400" dirty="0"/>
              <a:t>(A fancy word for using addition, subtraction, multiplication and division to solve maths problems!)</a:t>
            </a:r>
          </a:p>
        </p:txBody>
      </p:sp>
      <p:sp>
        <p:nvSpPr>
          <p:cNvPr id="14" name="TextBox 13">
            <a:extLst>
              <a:ext uri="{FF2B5EF4-FFF2-40B4-BE49-F238E27FC236}">
                <a16:creationId xmlns:a16="http://schemas.microsoft.com/office/drawing/2014/main" id="{09F7EC30-9A04-4F34-9A53-776083394962}"/>
              </a:ext>
            </a:extLst>
          </p:cNvPr>
          <p:cNvSpPr txBox="1"/>
          <p:nvPr/>
        </p:nvSpPr>
        <p:spPr>
          <a:xfrm>
            <a:off x="304800" y="4191347"/>
            <a:ext cx="11301492" cy="584775"/>
          </a:xfrm>
          <a:prstGeom prst="rect">
            <a:avLst/>
          </a:prstGeom>
          <a:noFill/>
        </p:spPr>
        <p:txBody>
          <a:bodyPr wrap="none" rtlCol="0">
            <a:spAutoFit/>
          </a:bodyPr>
          <a:lstStyle/>
          <a:p>
            <a:r>
              <a:rPr lang="en-GB" sz="3200" dirty="0"/>
              <a:t>You can see that two of the biggest topics every year are</a:t>
            </a:r>
            <a:r>
              <a:rPr lang="en-GB" sz="2800" dirty="0"/>
              <a:t>:</a:t>
            </a:r>
            <a:endParaRPr lang="en-GB" dirty="0"/>
          </a:p>
        </p:txBody>
      </p:sp>
      <p:sp>
        <p:nvSpPr>
          <p:cNvPr id="15" name="TextBox 14">
            <a:extLst>
              <a:ext uri="{FF2B5EF4-FFF2-40B4-BE49-F238E27FC236}">
                <a16:creationId xmlns:a16="http://schemas.microsoft.com/office/drawing/2014/main" id="{B060225E-A049-4BD6-A887-902AEDF17799}"/>
              </a:ext>
            </a:extLst>
          </p:cNvPr>
          <p:cNvSpPr txBox="1"/>
          <p:nvPr/>
        </p:nvSpPr>
        <p:spPr>
          <a:xfrm>
            <a:off x="7385893" y="5219700"/>
            <a:ext cx="4200525" cy="954107"/>
          </a:xfrm>
          <a:prstGeom prst="rect">
            <a:avLst/>
          </a:prstGeom>
          <a:noFill/>
        </p:spPr>
        <p:txBody>
          <a:bodyPr wrap="square" rtlCol="0">
            <a:spAutoFit/>
          </a:bodyPr>
          <a:lstStyle/>
          <a:p>
            <a:r>
              <a:rPr lang="en-GB" sz="2800" b="1" dirty="0">
                <a:solidFill>
                  <a:srgbClr val="7030A0"/>
                </a:solidFill>
              </a:rPr>
              <a:t>2. Fractions, decimals and percentages</a:t>
            </a:r>
            <a:r>
              <a:rPr lang="en-GB" sz="2000" b="1" dirty="0">
                <a:solidFill>
                  <a:srgbClr val="7030A0"/>
                </a:solidFill>
              </a:rPr>
              <a:t>.</a:t>
            </a:r>
          </a:p>
        </p:txBody>
      </p:sp>
    </p:spTree>
    <p:extLst>
      <p:ext uri="{BB962C8B-B14F-4D97-AF65-F5344CB8AC3E}">
        <p14:creationId xmlns:p14="http://schemas.microsoft.com/office/powerpoint/2010/main" val="355786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Calculations and FDP</a:t>
            </a:r>
          </a:p>
        </p:txBody>
      </p:sp>
      <p:sp>
        <p:nvSpPr>
          <p:cNvPr id="3" name="Content Placeholder 2"/>
          <p:cNvSpPr>
            <a:spLocks noGrp="1"/>
          </p:cNvSpPr>
          <p:nvPr>
            <p:ph idx="1"/>
          </p:nvPr>
        </p:nvSpPr>
        <p:spPr/>
        <p:txBody>
          <a:bodyPr>
            <a:normAutofit/>
          </a:bodyPr>
          <a:lstStyle/>
          <a:p>
            <a:pPr marL="0" indent="0">
              <a:buNone/>
            </a:pPr>
            <a:r>
              <a:rPr lang="en-GB" sz="3600" dirty="0"/>
              <a:t>So it makes sense to practise these two topics as much as you can, and make sure that what you’ve already been taught about them is really solid in your mind.</a:t>
            </a:r>
          </a:p>
        </p:txBody>
      </p:sp>
    </p:spTree>
    <p:extLst>
      <p:ext uri="{BB962C8B-B14F-4D97-AF65-F5344CB8AC3E}">
        <p14:creationId xmlns:p14="http://schemas.microsoft.com/office/powerpoint/2010/main" val="4257803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408" y="0"/>
            <a:ext cx="8747125" cy="2568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33" y="2286292"/>
            <a:ext cx="8712200" cy="414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2899183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2135" y="258005"/>
            <a:ext cx="8640763" cy="6149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pic>
    </p:spTree>
    <p:extLst>
      <p:ext uri="{BB962C8B-B14F-4D97-AF65-F5344CB8AC3E}">
        <p14:creationId xmlns:p14="http://schemas.microsoft.com/office/powerpoint/2010/main" val="3402907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1734" y="-191223"/>
            <a:ext cx="8596668" cy="1320800"/>
          </a:xfrm>
        </p:spPr>
        <p:txBody>
          <a:bodyPr>
            <a:normAutofit/>
          </a:bodyPr>
          <a:lstStyle/>
          <a:p>
            <a:r>
              <a:rPr lang="en-GB" dirty="0"/>
              <a:t>Reporting the results</a:t>
            </a:r>
          </a:p>
        </p:txBody>
      </p:sp>
      <p:sp>
        <p:nvSpPr>
          <p:cNvPr id="3" name="Content Placeholder 2"/>
          <p:cNvSpPr>
            <a:spLocks noGrp="1"/>
          </p:cNvSpPr>
          <p:nvPr>
            <p:ph idx="1"/>
          </p:nvPr>
        </p:nvSpPr>
        <p:spPr>
          <a:xfrm>
            <a:off x="246504" y="866775"/>
            <a:ext cx="10353762" cy="5800725"/>
          </a:xfrm>
        </p:spPr>
        <p:txBody>
          <a:bodyPr>
            <a:normAutofit/>
          </a:bodyPr>
          <a:lstStyle/>
          <a:p>
            <a:r>
              <a:rPr lang="en-GB" sz="2400" dirty="0"/>
              <a:t>All test outcomes will be reported as scaled scores and you will be told whether or not your child has met the expected standard. </a:t>
            </a:r>
          </a:p>
          <a:p>
            <a:r>
              <a:rPr lang="en-GB" sz="2400" dirty="0"/>
              <a:t>The national (expected) standard is a scaled score of 100. </a:t>
            </a:r>
          </a:p>
          <a:p>
            <a:r>
              <a:rPr lang="en-GB" sz="2400" dirty="0"/>
              <a:t>The children’s raw scores will be turned into scaled scores using a conversion table devised by the DFE.</a:t>
            </a:r>
          </a:p>
          <a:p>
            <a:endParaRPr lang="en-GB" sz="2400" dirty="0"/>
          </a:p>
          <a:p>
            <a:r>
              <a:rPr lang="en-GB" sz="2400" dirty="0"/>
              <a:t>You will be given your child’s scaled scored and whether they have reached the expected standard. </a:t>
            </a:r>
          </a:p>
          <a:p>
            <a:r>
              <a:rPr lang="en-GB" sz="2400" b="1" dirty="0"/>
              <a:t>NS</a:t>
            </a:r>
            <a:r>
              <a:rPr lang="en-GB" sz="2400" dirty="0"/>
              <a:t> means that the expected standard </a:t>
            </a:r>
            <a:r>
              <a:rPr lang="en-GB" sz="2400" b="1" dirty="0"/>
              <a:t>was not achieved</a:t>
            </a:r>
            <a:endParaRPr lang="en-GB" sz="2400" dirty="0"/>
          </a:p>
          <a:p>
            <a:r>
              <a:rPr lang="en-GB" sz="2400" b="1" dirty="0"/>
              <a:t>AS</a:t>
            </a:r>
            <a:r>
              <a:rPr lang="en-GB" sz="2400" dirty="0"/>
              <a:t> means that the expected standard </a:t>
            </a:r>
            <a:r>
              <a:rPr lang="en-GB" sz="2400" b="1" dirty="0"/>
              <a:t>was achieved</a:t>
            </a:r>
            <a:endParaRPr lang="en-GB" sz="2400" dirty="0"/>
          </a:p>
          <a:p>
            <a:r>
              <a:rPr lang="en-GB" sz="2400" dirty="0"/>
              <a:t>No child will be awarded greater depth for maths, reading or GPS.</a:t>
            </a:r>
          </a:p>
        </p:txBody>
      </p:sp>
    </p:spTree>
    <p:extLst>
      <p:ext uri="{BB962C8B-B14F-4D97-AF65-F5344CB8AC3E}">
        <p14:creationId xmlns:p14="http://schemas.microsoft.com/office/powerpoint/2010/main" val="271660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993" y="541020"/>
            <a:ext cx="10529781" cy="1320800"/>
          </a:xfrm>
        </p:spPr>
        <p:txBody>
          <a:bodyPr>
            <a:normAutofit/>
          </a:bodyPr>
          <a:lstStyle/>
          <a:p>
            <a:r>
              <a:rPr lang="en-GB" dirty="0"/>
              <a:t>How are we helping the children to be prepared?</a:t>
            </a:r>
          </a:p>
        </p:txBody>
      </p:sp>
      <p:sp>
        <p:nvSpPr>
          <p:cNvPr id="3" name="Content Placeholder 2"/>
          <p:cNvSpPr>
            <a:spLocks noGrp="1"/>
          </p:cNvSpPr>
          <p:nvPr>
            <p:ph idx="1"/>
          </p:nvPr>
        </p:nvSpPr>
        <p:spPr>
          <a:xfrm>
            <a:off x="913795" y="2096064"/>
            <a:ext cx="10353762" cy="4495236"/>
          </a:xfrm>
        </p:spPr>
        <p:txBody>
          <a:bodyPr>
            <a:normAutofit/>
          </a:bodyPr>
          <a:lstStyle/>
          <a:p>
            <a:r>
              <a:rPr lang="en-GB" sz="2400" dirty="0"/>
              <a:t>Continuous assessment – identifying the gaps and helping to fill them</a:t>
            </a:r>
          </a:p>
          <a:p>
            <a:r>
              <a:rPr lang="en-GB" sz="2400" dirty="0"/>
              <a:t>Daily maths reviews of arithmetic style questions</a:t>
            </a:r>
          </a:p>
          <a:p>
            <a:r>
              <a:rPr lang="en-GB" sz="2400" dirty="0"/>
              <a:t>Focused grammar and spelling lessons</a:t>
            </a:r>
          </a:p>
          <a:p>
            <a:r>
              <a:rPr lang="en-GB" sz="2400" dirty="0"/>
              <a:t>Focused reading sessions</a:t>
            </a:r>
          </a:p>
          <a:p>
            <a:r>
              <a:rPr lang="en-GB" sz="2400" dirty="0"/>
              <a:t>Looking at practice papers and teaching ‘test techniques’</a:t>
            </a:r>
          </a:p>
          <a:p>
            <a:r>
              <a:rPr lang="en-GB" sz="2400" dirty="0"/>
              <a:t>Practising previous SATs papers</a:t>
            </a:r>
          </a:p>
          <a:p>
            <a:r>
              <a:rPr lang="en-GB" sz="2400" dirty="0"/>
              <a:t>Booster groups</a:t>
            </a:r>
          </a:p>
          <a:p>
            <a:r>
              <a:rPr lang="en-GB" sz="2400" dirty="0"/>
              <a:t>Keep-up maths </a:t>
            </a:r>
          </a:p>
        </p:txBody>
      </p:sp>
    </p:spTree>
    <p:extLst>
      <p:ext uri="{BB962C8B-B14F-4D97-AF65-F5344CB8AC3E}">
        <p14:creationId xmlns:p14="http://schemas.microsoft.com/office/powerpoint/2010/main" val="3227202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9713" y="236220"/>
            <a:ext cx="10522161" cy="784860"/>
          </a:xfrm>
        </p:spPr>
        <p:txBody>
          <a:bodyPr>
            <a:normAutofit/>
          </a:bodyPr>
          <a:lstStyle/>
          <a:p>
            <a:r>
              <a:rPr lang="en-GB" dirty="0"/>
              <a:t>How can you help at home?</a:t>
            </a:r>
          </a:p>
        </p:txBody>
      </p:sp>
      <p:sp>
        <p:nvSpPr>
          <p:cNvPr id="3" name="Content Placeholder 2"/>
          <p:cNvSpPr>
            <a:spLocks noGrp="1"/>
          </p:cNvSpPr>
          <p:nvPr>
            <p:ph idx="1"/>
          </p:nvPr>
        </p:nvSpPr>
        <p:spPr>
          <a:xfrm>
            <a:off x="768774" y="1375729"/>
            <a:ext cx="11194626" cy="4895762"/>
          </a:xfrm>
        </p:spPr>
        <p:txBody>
          <a:bodyPr>
            <a:normAutofit fontScale="92500" lnSpcReduction="10000"/>
          </a:bodyPr>
          <a:lstStyle/>
          <a:p>
            <a:r>
              <a:rPr lang="en-GB" sz="2400" dirty="0"/>
              <a:t>Support/encourage your child to complete their homework</a:t>
            </a:r>
          </a:p>
          <a:p>
            <a:r>
              <a:rPr lang="en-GB" sz="2400" dirty="0"/>
              <a:t>Discuss their learning with them and support them with areas that they have found challenging</a:t>
            </a:r>
          </a:p>
          <a:p>
            <a:r>
              <a:rPr lang="en-GB" sz="2400" dirty="0"/>
              <a:t>Listen to your child read regularly and discuss a variety of texts (do they understand what they are reading?) Don’t just listen to them read!</a:t>
            </a:r>
          </a:p>
          <a:p>
            <a:r>
              <a:rPr lang="en-GB" sz="2400" dirty="0"/>
              <a:t>Try short bursts of arithmetic practice and recalling times tables facts</a:t>
            </a:r>
          </a:p>
          <a:p>
            <a:r>
              <a:rPr lang="en-GB" sz="2400" dirty="0"/>
              <a:t>Use websites and online activities to practise skills</a:t>
            </a:r>
          </a:p>
          <a:p>
            <a:r>
              <a:rPr lang="en-GB" sz="2400" dirty="0"/>
              <a:t>Encourage your child to think positively and believe in themselves</a:t>
            </a:r>
          </a:p>
          <a:p>
            <a:r>
              <a:rPr lang="en-GB" sz="2400" dirty="0"/>
              <a:t>Do not put your child under too much pressure</a:t>
            </a:r>
          </a:p>
          <a:p>
            <a:r>
              <a:rPr lang="en-GB" sz="2400" dirty="0"/>
              <a:t>Help them to relax and do things that are not related to school/SATs</a:t>
            </a:r>
          </a:p>
          <a:p>
            <a:endParaRPr lang="en-GB" dirty="0"/>
          </a:p>
        </p:txBody>
      </p:sp>
    </p:spTree>
    <p:extLst>
      <p:ext uri="{BB962C8B-B14F-4D97-AF65-F5344CB8AC3E}">
        <p14:creationId xmlns:p14="http://schemas.microsoft.com/office/powerpoint/2010/main" val="384116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Throughout the weeks leading up to SATs, we recommend:</a:t>
            </a:r>
          </a:p>
        </p:txBody>
      </p:sp>
      <p:sp>
        <p:nvSpPr>
          <p:cNvPr id="3" name="Content Placeholder 2"/>
          <p:cNvSpPr>
            <a:spLocks noGrp="1"/>
          </p:cNvSpPr>
          <p:nvPr>
            <p:ph idx="1"/>
          </p:nvPr>
        </p:nvSpPr>
        <p:spPr>
          <a:xfrm>
            <a:off x="913795" y="2096063"/>
            <a:ext cx="10353762" cy="4600011"/>
          </a:xfrm>
        </p:spPr>
        <p:txBody>
          <a:bodyPr>
            <a:normAutofit lnSpcReduction="10000"/>
          </a:bodyPr>
          <a:lstStyle/>
          <a:p>
            <a:r>
              <a:rPr lang="en-GB" sz="2800" dirty="0"/>
              <a:t>Early night and lots of sleep</a:t>
            </a:r>
          </a:p>
          <a:p>
            <a:r>
              <a:rPr lang="en-GB" sz="2800" dirty="0"/>
              <a:t>Good attendance is very important</a:t>
            </a:r>
          </a:p>
          <a:p>
            <a:r>
              <a:rPr lang="en-GB" sz="2800" dirty="0"/>
              <a:t>A good breakfast every day – children find it hard to concentrate on a hungry stomach</a:t>
            </a:r>
          </a:p>
          <a:p>
            <a:r>
              <a:rPr lang="en-GB" sz="2800" dirty="0"/>
              <a:t>A positive attitude – encourage your child to embrace the mistakes they make and learn from them rather than dwelling on them</a:t>
            </a:r>
          </a:p>
          <a:p>
            <a:r>
              <a:rPr lang="en-GB" sz="2800" dirty="0"/>
              <a:t>Lots of praise, encouragement </a:t>
            </a:r>
            <a:r>
              <a:rPr lang="en-GB" sz="2800" dirty="0">
                <a:solidFill>
                  <a:schemeClr val="tx1">
                    <a:lumMod val="95000"/>
                  </a:schemeClr>
                </a:solidFill>
              </a:rPr>
              <a:t>and reassurance</a:t>
            </a:r>
          </a:p>
        </p:txBody>
      </p:sp>
    </p:spTree>
    <p:extLst>
      <p:ext uri="{BB962C8B-B14F-4D97-AF65-F5344CB8AC3E}">
        <p14:creationId xmlns:p14="http://schemas.microsoft.com/office/powerpoint/2010/main" val="3832657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Week of SATs</a:t>
            </a:r>
          </a:p>
        </p:txBody>
      </p:sp>
      <p:sp>
        <p:nvSpPr>
          <p:cNvPr id="3" name="Content Placeholder 2"/>
          <p:cNvSpPr>
            <a:spLocks noGrp="1"/>
          </p:cNvSpPr>
          <p:nvPr>
            <p:ph idx="1"/>
          </p:nvPr>
        </p:nvSpPr>
        <p:spPr/>
        <p:txBody>
          <a:bodyPr>
            <a:normAutofit fontScale="85000" lnSpcReduction="10000"/>
          </a:bodyPr>
          <a:lstStyle/>
          <a:p>
            <a:r>
              <a:rPr lang="en-GB" sz="3200" dirty="0"/>
              <a:t>No school work when they get home</a:t>
            </a:r>
          </a:p>
          <a:p>
            <a:r>
              <a:rPr lang="en-GB" sz="3200" dirty="0"/>
              <a:t>Lots of relaxing activities that they enjoy</a:t>
            </a:r>
          </a:p>
          <a:p>
            <a:r>
              <a:rPr lang="en-GB" sz="3200" dirty="0"/>
              <a:t>Early nights</a:t>
            </a:r>
          </a:p>
          <a:p>
            <a:r>
              <a:rPr lang="en-GB" sz="3200" dirty="0"/>
              <a:t>A good hearty breakfast daily</a:t>
            </a:r>
          </a:p>
          <a:p>
            <a:r>
              <a:rPr lang="en-GB" sz="3200" dirty="0"/>
              <a:t>Good punctuality</a:t>
            </a:r>
          </a:p>
          <a:p>
            <a:r>
              <a:rPr lang="en-GB" sz="3200" dirty="0">
                <a:solidFill>
                  <a:schemeClr val="tx1">
                    <a:lumMod val="95000"/>
                  </a:schemeClr>
                </a:solidFill>
              </a:rPr>
              <a:t>Reminders that they are so much more than a test score!</a:t>
            </a:r>
          </a:p>
          <a:p>
            <a:pPr marL="0" indent="0">
              <a:buNone/>
            </a:pPr>
            <a:endParaRPr lang="en-GB" dirty="0"/>
          </a:p>
        </p:txBody>
      </p:sp>
    </p:spTree>
    <p:extLst>
      <p:ext uri="{BB962C8B-B14F-4D97-AF65-F5344CB8AC3E}">
        <p14:creationId xmlns:p14="http://schemas.microsoft.com/office/powerpoint/2010/main" val="36798024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6" y="0"/>
            <a:ext cx="10353761" cy="1326321"/>
          </a:xfrm>
        </p:spPr>
        <p:txBody>
          <a:bodyPr>
            <a:normAutofit/>
          </a:bodyPr>
          <a:lstStyle/>
          <a:p>
            <a:r>
              <a:rPr lang="en-GB" dirty="0"/>
              <a:t>Resources to help at home</a:t>
            </a:r>
          </a:p>
        </p:txBody>
      </p:sp>
      <p:sp>
        <p:nvSpPr>
          <p:cNvPr id="3" name="Content Placeholder 2"/>
          <p:cNvSpPr>
            <a:spLocks noGrp="1"/>
          </p:cNvSpPr>
          <p:nvPr>
            <p:ph idx="1"/>
          </p:nvPr>
        </p:nvSpPr>
        <p:spPr>
          <a:xfrm>
            <a:off x="913795" y="1326321"/>
            <a:ext cx="10353762" cy="5322129"/>
          </a:xfrm>
        </p:spPr>
        <p:txBody>
          <a:bodyPr>
            <a:normAutofit fontScale="85000" lnSpcReduction="10000"/>
          </a:bodyPr>
          <a:lstStyle/>
          <a:p>
            <a:r>
              <a:rPr lang="en-GB" dirty="0">
                <a:latin typeface="+mj-lt"/>
                <a:cs typeface="Calibri" panose="020F0502020204030204" pitchFamily="34" charset="0"/>
              </a:rPr>
              <a:t>CGP guides – these will be given to the children by us for homework. Please do not buy these!</a:t>
            </a:r>
          </a:p>
          <a:p>
            <a:r>
              <a:rPr lang="en-GB" b="1" u="sng" dirty="0">
                <a:latin typeface="+mj-lt"/>
                <a:cs typeface="Calibri" panose="020F0502020204030204" pitchFamily="34" charset="0"/>
                <a:hlinkClick r:id="rId2"/>
              </a:rPr>
              <a:t>http://www.bbc.co.uk/schools/revision/</a:t>
            </a:r>
            <a:r>
              <a:rPr lang="en-GB" dirty="0">
                <a:latin typeface="+mj-lt"/>
                <a:cs typeface="Calibri" panose="020F0502020204030204" pitchFamily="34" charset="0"/>
              </a:rPr>
              <a:t> </a:t>
            </a:r>
            <a:r>
              <a:rPr lang="en-GB" b="1" dirty="0">
                <a:latin typeface="+mj-lt"/>
                <a:cs typeface="Calibri" panose="020F0502020204030204" pitchFamily="34" charset="0"/>
              </a:rPr>
              <a:t>BBC </a:t>
            </a:r>
            <a:r>
              <a:rPr lang="en-GB" b="1" dirty="0" err="1">
                <a:latin typeface="+mj-lt"/>
                <a:cs typeface="Calibri" panose="020F0502020204030204" pitchFamily="34" charset="0"/>
              </a:rPr>
              <a:t>BiteSize</a:t>
            </a:r>
            <a:r>
              <a:rPr lang="en-GB" b="1" dirty="0">
                <a:latin typeface="+mj-lt"/>
                <a:cs typeface="Calibri" panose="020F0502020204030204" pitchFamily="34" charset="0"/>
              </a:rPr>
              <a:t> </a:t>
            </a:r>
            <a:r>
              <a:rPr lang="en-GB" dirty="0">
                <a:latin typeface="+mj-lt"/>
                <a:cs typeface="Calibri" panose="020F0502020204030204" pitchFamily="34" charset="0"/>
              </a:rPr>
              <a:t>- This is an excellent site, providing revision help for KS2, KS3, KS 4 and KS5. This covers all subjects through activities and tests.</a:t>
            </a:r>
          </a:p>
          <a:p>
            <a:r>
              <a:rPr lang="en-GB" b="1" u="sng" dirty="0">
                <a:latin typeface="+mj-lt"/>
                <a:cs typeface="Calibri" panose="020F0502020204030204" pitchFamily="34" charset="0"/>
                <a:hlinkClick r:id="rId3"/>
              </a:rPr>
              <a:t>http://www.icteachers.co.uk/children/children_sats.htm</a:t>
            </a:r>
            <a:r>
              <a:rPr lang="en-GB" dirty="0">
                <a:latin typeface="+mj-lt"/>
                <a:cs typeface="Calibri" panose="020F0502020204030204" pitchFamily="34" charset="0"/>
              </a:rPr>
              <a:t> </a:t>
            </a:r>
            <a:r>
              <a:rPr lang="en-GB" b="1" dirty="0">
                <a:latin typeface="+mj-lt"/>
                <a:cs typeface="Calibri" panose="020F0502020204030204" pitchFamily="34" charset="0"/>
              </a:rPr>
              <a:t>ICT Teachers </a:t>
            </a:r>
            <a:r>
              <a:rPr lang="en-GB" dirty="0">
                <a:latin typeface="+mj-lt"/>
                <a:cs typeface="Calibri" panose="020F0502020204030204" pitchFamily="34" charset="0"/>
              </a:rPr>
              <a:t>- A wide range of KS2 SATs questions, from both past papers and their own team of teachers.</a:t>
            </a:r>
          </a:p>
          <a:p>
            <a:r>
              <a:rPr lang="en-GB" b="1" dirty="0">
                <a:latin typeface="+mj-lt"/>
                <a:cs typeface="Calibri" panose="020F0502020204030204" pitchFamily="34" charset="0"/>
              </a:rPr>
              <a:t>My Maths</a:t>
            </a:r>
          </a:p>
          <a:p>
            <a:r>
              <a:rPr lang="en-GB" dirty="0">
                <a:latin typeface="+mj-lt"/>
                <a:cs typeface="Calibri" panose="020F0502020204030204" pitchFamily="34" charset="0"/>
                <a:hlinkClick r:id="rId4"/>
              </a:rPr>
              <a:t>https://myminimaths.co.uk/year-6-arithmetic-practice-papers/</a:t>
            </a:r>
            <a:r>
              <a:rPr lang="en-GB" dirty="0">
                <a:latin typeface="+mj-lt"/>
                <a:cs typeface="Calibri" panose="020F0502020204030204" pitchFamily="34" charset="0"/>
              </a:rPr>
              <a:t> </a:t>
            </a:r>
            <a:r>
              <a:rPr lang="en-GB" b="1" dirty="0">
                <a:latin typeface="+mj-lt"/>
                <a:cs typeface="Calibri" panose="020F0502020204030204" pitchFamily="34" charset="0"/>
              </a:rPr>
              <a:t>My Mini Maths</a:t>
            </a:r>
            <a:r>
              <a:rPr lang="en-GB" dirty="0">
                <a:latin typeface="+mj-lt"/>
                <a:cs typeface="Calibri" panose="020F0502020204030204" pitchFamily="34" charset="0"/>
              </a:rPr>
              <a:t> arithmetic practice questions, as well as questions on all other concepts</a:t>
            </a:r>
          </a:p>
          <a:p>
            <a:r>
              <a:rPr lang="en-GB" b="1" dirty="0">
                <a:latin typeface="+mj-lt"/>
                <a:cs typeface="Calibri" panose="020F0502020204030204" pitchFamily="34" charset="0"/>
                <a:hlinkClick r:id="rId5"/>
              </a:rPr>
              <a:t>http://www.compare4kids.co.uk/literacy.php</a:t>
            </a:r>
            <a:r>
              <a:rPr lang="en-GB" b="1" dirty="0">
                <a:latin typeface="+mj-lt"/>
                <a:cs typeface="Calibri" panose="020F0502020204030204" pitchFamily="34" charset="0"/>
              </a:rPr>
              <a:t> Literacy Bootcamp </a:t>
            </a:r>
            <a:r>
              <a:rPr lang="en-GB" dirty="0">
                <a:latin typeface="+mj-lt"/>
                <a:cs typeface="Calibri" panose="020F0502020204030204" pitchFamily="34" charset="0"/>
              </a:rPr>
              <a:t>– Lots of useful activities and videos to support grammar revision.</a:t>
            </a:r>
          </a:p>
          <a:p>
            <a:r>
              <a:rPr lang="en-GB" dirty="0">
                <a:latin typeface="+mj-lt"/>
                <a:cs typeface="Calibri" panose="020F0502020204030204" pitchFamily="34" charset="0"/>
              </a:rPr>
              <a:t>Learning by questions QR code links - chrome-extension://</a:t>
            </a:r>
            <a:r>
              <a:rPr lang="en-GB" dirty="0" err="1">
                <a:latin typeface="+mj-lt"/>
                <a:cs typeface="Calibri" panose="020F0502020204030204" pitchFamily="34" charset="0"/>
              </a:rPr>
              <a:t>efaidnbmnnnibpcajpcglclefindmkaj</a:t>
            </a:r>
            <a:r>
              <a:rPr lang="en-GB" dirty="0">
                <a:latin typeface="+mj-lt"/>
                <a:cs typeface="Calibri" panose="020F0502020204030204" pitchFamily="34" charset="0"/>
              </a:rPr>
              <a:t>/https://www.lbq.org/filestore/Guides/LbQ_Sats_Springboard_STB.pdf?fbclid=IwY2xjawIW_p1leHRuA2FlbQIxMAABHZw7nTBD6uNCL4WFFY3GYjKZyTZ3XMwE0q0P03_6FQG_DrTAAD6J4C8Hvw_aem_Y_FaQaA7jorb-wKWlowCZA</a:t>
            </a:r>
            <a:endParaRPr lang="en-GB" b="1" dirty="0">
              <a:latin typeface="Comic Sans MS" panose="030F0702030302020204" pitchFamily="66" charset="0"/>
            </a:endParaRPr>
          </a:p>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1151528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6060" y="506730"/>
            <a:ext cx="8596668" cy="1320800"/>
          </a:xfrm>
        </p:spPr>
        <p:txBody>
          <a:bodyPr/>
          <a:lstStyle/>
          <a:p>
            <a:r>
              <a:rPr lang="en-GB" dirty="0"/>
              <a:t>Any questions</a:t>
            </a:r>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rcRect b="11848"/>
          <a:stretch>
            <a:fillRect/>
          </a:stretch>
        </p:blipFill>
        <p:spPr>
          <a:xfrm>
            <a:off x="2773507" y="2036445"/>
            <a:ext cx="6581775" cy="4181475"/>
          </a:xfrm>
          <a:prstGeom prst="rect">
            <a:avLst/>
          </a:prstGeom>
        </p:spPr>
      </p:pic>
    </p:spTree>
    <p:extLst>
      <p:ext uri="{BB962C8B-B14F-4D97-AF65-F5344CB8AC3E}">
        <p14:creationId xmlns:p14="http://schemas.microsoft.com/office/powerpoint/2010/main" val="19327013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Custom 1">
      <a:majorFont>
        <a:latin typeface="Comic Sans MS"/>
        <a:ea typeface=""/>
        <a:cs typeface=""/>
      </a:majorFont>
      <a:minorFont>
        <a:latin typeface="Comic Sans MS"/>
        <a:ea typeface=""/>
        <a:cs typeface=""/>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TM04033921[[fn=Damask]]</Template>
  <TotalTime>1419</TotalTime>
  <Words>1531</Words>
  <Application>Microsoft Office PowerPoint</Application>
  <PresentationFormat>Widescreen</PresentationFormat>
  <Paragraphs>151</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Comic Sans MS</vt:lpstr>
      <vt:lpstr>Courier New</vt:lpstr>
      <vt:lpstr>Ravie</vt:lpstr>
      <vt:lpstr>Wingdings 3</vt:lpstr>
      <vt:lpstr>Damask</vt:lpstr>
      <vt:lpstr>KS2 SATS 2025</vt:lpstr>
      <vt:lpstr>Welcome and thank you for coming</vt:lpstr>
      <vt:lpstr>Key Stage 2 SATs – what are they?</vt:lpstr>
      <vt:lpstr>What are the children tested on?</vt:lpstr>
      <vt:lpstr>SATs week timetable </vt:lpstr>
      <vt:lpstr>Test arrangements</vt:lpstr>
      <vt:lpstr>The English Tests</vt:lpstr>
      <vt:lpstr>Grammar, punctuation and spelling test - Monday</vt:lpstr>
      <vt:lpstr>PowerPoint Presentation</vt:lpstr>
      <vt:lpstr>Spelling</vt:lpstr>
      <vt:lpstr>Reading Test – Tuesday</vt:lpstr>
      <vt:lpstr>PowerPoint Presentation</vt:lpstr>
      <vt:lpstr>PowerPoint Presentation</vt:lpstr>
      <vt:lpstr>The maths tests – Wednesday and Thursday</vt:lpstr>
      <vt:lpstr>PowerPoint Presentation</vt:lpstr>
      <vt:lpstr>Calculations and FDP</vt:lpstr>
      <vt:lpstr>PowerPoint Presentation</vt:lpstr>
      <vt:lpstr>PowerPoint Presentation</vt:lpstr>
      <vt:lpstr>Reporting the results</vt:lpstr>
      <vt:lpstr>How are we helping the children to be prepared?</vt:lpstr>
      <vt:lpstr>How can you help at home?</vt:lpstr>
      <vt:lpstr>Throughout the weeks leading up to SATs, we recommend:</vt:lpstr>
      <vt:lpstr>Week of SATs</vt:lpstr>
      <vt:lpstr>Resources to help at home</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SATS 2019</dc:title>
  <dc:creator>Katie Firth</dc:creator>
  <cp:lastModifiedBy>Lara Harvey</cp:lastModifiedBy>
  <cp:revision>44</cp:revision>
  <dcterms:created xsi:type="dcterms:W3CDTF">2019-03-25T19:48:38Z</dcterms:created>
  <dcterms:modified xsi:type="dcterms:W3CDTF">2025-02-25T16:00:44Z</dcterms:modified>
</cp:coreProperties>
</file>